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4" d="100"/>
          <a:sy n="54" d="100"/>
        </p:scale>
        <p:origin x="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4B545-87EE-44CC-96FF-3D6EC1FF3480}"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F500D-E40F-4217-A6D2-3DD84BC69E2D}" type="slidenum">
              <a:rPr lang="en-US" smtClean="0"/>
              <a:t>‹#›</a:t>
            </a:fld>
            <a:endParaRPr lang="en-US"/>
          </a:p>
        </p:txBody>
      </p:sp>
    </p:spTree>
    <p:extLst>
      <p:ext uri="{BB962C8B-B14F-4D97-AF65-F5344CB8AC3E}">
        <p14:creationId xmlns:p14="http://schemas.microsoft.com/office/powerpoint/2010/main" val="124398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93DBC1-D3A4-0C44-A97D-EA8F599E063D}" type="slidenum">
              <a:rPr lang="x-none" smtClean="0"/>
              <a:t>7</a:t>
            </a:fld>
            <a:endParaRPr lang="x-none"/>
          </a:p>
        </p:txBody>
      </p:sp>
    </p:spTree>
    <p:extLst>
      <p:ext uri="{BB962C8B-B14F-4D97-AF65-F5344CB8AC3E}">
        <p14:creationId xmlns:p14="http://schemas.microsoft.com/office/powerpoint/2010/main" val="362544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endParaRPr lang="en-US" dirty="0"/>
          </a:p>
        </p:txBody>
      </p:sp>
      <p:sp>
        <p:nvSpPr>
          <p:cNvPr id="4" name="Slide Number Placeholder 3"/>
          <p:cNvSpPr>
            <a:spLocks noGrp="1"/>
          </p:cNvSpPr>
          <p:nvPr>
            <p:ph type="sldNum" sz="quarter" idx="10"/>
          </p:nvPr>
        </p:nvSpPr>
        <p:spPr/>
        <p:txBody>
          <a:bodyPr/>
          <a:lstStyle/>
          <a:p>
            <a:fld id="{8593DBC1-D3A4-0C44-A97D-EA8F599E063D}" type="slidenum">
              <a:rPr lang="x-none" smtClean="0"/>
              <a:t>27</a:t>
            </a:fld>
            <a:endParaRPr lang="x-none"/>
          </a:p>
        </p:txBody>
      </p:sp>
    </p:spTree>
    <p:extLst>
      <p:ext uri="{BB962C8B-B14F-4D97-AF65-F5344CB8AC3E}">
        <p14:creationId xmlns:p14="http://schemas.microsoft.com/office/powerpoint/2010/main" val="116573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93DBC1-D3A4-0C44-A97D-EA8F599E063D}" type="slidenum">
              <a:rPr lang="x-none" smtClean="0"/>
              <a:t>28</a:t>
            </a:fld>
            <a:endParaRPr lang="x-none"/>
          </a:p>
        </p:txBody>
      </p:sp>
    </p:spTree>
    <p:extLst>
      <p:ext uri="{BB962C8B-B14F-4D97-AF65-F5344CB8AC3E}">
        <p14:creationId xmlns:p14="http://schemas.microsoft.com/office/powerpoint/2010/main" val="304590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endParaRPr lang="vi-VN" dirty="0"/>
          </a:p>
          <a:p>
            <a:endParaRPr lang="en-US" dirty="0"/>
          </a:p>
        </p:txBody>
      </p:sp>
      <p:sp>
        <p:nvSpPr>
          <p:cNvPr id="4" name="Slide Number Placeholder 3"/>
          <p:cNvSpPr>
            <a:spLocks noGrp="1"/>
          </p:cNvSpPr>
          <p:nvPr>
            <p:ph type="sldNum" sz="quarter" idx="10"/>
          </p:nvPr>
        </p:nvSpPr>
        <p:spPr/>
        <p:txBody>
          <a:bodyPr/>
          <a:lstStyle/>
          <a:p>
            <a:fld id="{8593DBC1-D3A4-0C44-A97D-EA8F599E063D}" type="slidenum">
              <a:rPr lang="x-none" smtClean="0"/>
              <a:t>29</a:t>
            </a:fld>
            <a:endParaRPr lang="x-none"/>
          </a:p>
        </p:txBody>
      </p:sp>
    </p:spTree>
    <p:extLst>
      <p:ext uri="{BB962C8B-B14F-4D97-AF65-F5344CB8AC3E}">
        <p14:creationId xmlns:p14="http://schemas.microsoft.com/office/powerpoint/2010/main" val="249422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endParaRPr lang="vi-VN" dirty="0"/>
          </a:p>
          <a:p>
            <a:endParaRPr lang="en-US" dirty="0"/>
          </a:p>
        </p:txBody>
      </p:sp>
      <p:sp>
        <p:nvSpPr>
          <p:cNvPr id="4" name="Slide Number Placeholder 3"/>
          <p:cNvSpPr>
            <a:spLocks noGrp="1"/>
          </p:cNvSpPr>
          <p:nvPr>
            <p:ph type="sldNum" sz="quarter" idx="10"/>
          </p:nvPr>
        </p:nvSpPr>
        <p:spPr/>
        <p:txBody>
          <a:bodyPr/>
          <a:lstStyle/>
          <a:p>
            <a:fld id="{8593DBC1-D3A4-0C44-A97D-EA8F599E063D}" type="slidenum">
              <a:rPr lang="x-none" smtClean="0"/>
              <a:t>31</a:t>
            </a:fld>
            <a:endParaRPr lang="x-none"/>
          </a:p>
        </p:txBody>
      </p:sp>
    </p:spTree>
    <p:extLst>
      <p:ext uri="{BB962C8B-B14F-4D97-AF65-F5344CB8AC3E}">
        <p14:creationId xmlns:p14="http://schemas.microsoft.com/office/powerpoint/2010/main" val="218119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endParaRPr lang="vi-VN" dirty="0"/>
          </a:p>
          <a:p>
            <a:endParaRPr lang="en-US" dirty="0"/>
          </a:p>
        </p:txBody>
      </p:sp>
      <p:sp>
        <p:nvSpPr>
          <p:cNvPr id="4" name="Slide Number Placeholder 3"/>
          <p:cNvSpPr>
            <a:spLocks noGrp="1"/>
          </p:cNvSpPr>
          <p:nvPr>
            <p:ph type="sldNum" sz="quarter" idx="10"/>
          </p:nvPr>
        </p:nvSpPr>
        <p:spPr/>
        <p:txBody>
          <a:bodyPr/>
          <a:lstStyle/>
          <a:p>
            <a:fld id="{8593DBC1-D3A4-0C44-A97D-EA8F599E063D}" type="slidenum">
              <a:rPr lang="x-none" smtClean="0"/>
              <a:t>33</a:t>
            </a:fld>
            <a:endParaRPr lang="x-none"/>
          </a:p>
        </p:txBody>
      </p:sp>
    </p:spTree>
    <p:extLst>
      <p:ext uri="{BB962C8B-B14F-4D97-AF65-F5344CB8AC3E}">
        <p14:creationId xmlns:p14="http://schemas.microsoft.com/office/powerpoint/2010/main" val="174371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endParaRPr lang="vi-VN" dirty="0"/>
          </a:p>
          <a:p>
            <a:endParaRPr lang="en-US" dirty="0"/>
          </a:p>
        </p:txBody>
      </p:sp>
      <p:sp>
        <p:nvSpPr>
          <p:cNvPr id="4" name="Slide Number Placeholder 3"/>
          <p:cNvSpPr>
            <a:spLocks noGrp="1"/>
          </p:cNvSpPr>
          <p:nvPr>
            <p:ph type="sldNum" sz="quarter" idx="10"/>
          </p:nvPr>
        </p:nvSpPr>
        <p:spPr/>
        <p:txBody>
          <a:bodyPr/>
          <a:lstStyle/>
          <a:p>
            <a:fld id="{8593DBC1-D3A4-0C44-A97D-EA8F599E063D}" type="slidenum">
              <a:rPr lang="x-none" smtClean="0"/>
              <a:t>35</a:t>
            </a:fld>
            <a:endParaRPr lang="x-none"/>
          </a:p>
        </p:txBody>
      </p:sp>
    </p:spTree>
    <p:extLst>
      <p:ext uri="{BB962C8B-B14F-4D97-AF65-F5344CB8AC3E}">
        <p14:creationId xmlns:p14="http://schemas.microsoft.com/office/powerpoint/2010/main" val="864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7B72F9-6AC7-4B20-A79B-566B990A8A5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307291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B72F9-6AC7-4B20-A79B-566B990A8A5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214226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B72F9-6AC7-4B20-A79B-566B990A8A5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145472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B72F9-6AC7-4B20-A79B-566B990A8A5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82928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7B72F9-6AC7-4B20-A79B-566B990A8A56}"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28966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B72F9-6AC7-4B20-A79B-566B990A8A5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269575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7B72F9-6AC7-4B20-A79B-566B990A8A56}"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85778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7B72F9-6AC7-4B20-A79B-566B990A8A56}"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225927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B72F9-6AC7-4B20-A79B-566B990A8A56}"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136233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B72F9-6AC7-4B20-A79B-566B990A8A5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408952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B72F9-6AC7-4B20-A79B-566B990A8A56}"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7385F-A2E6-47FA-BF0F-F38BA683D653}" type="slidenum">
              <a:rPr lang="en-US" smtClean="0"/>
              <a:t>‹#›</a:t>
            </a:fld>
            <a:endParaRPr lang="en-US"/>
          </a:p>
        </p:txBody>
      </p:sp>
    </p:spTree>
    <p:extLst>
      <p:ext uri="{BB962C8B-B14F-4D97-AF65-F5344CB8AC3E}">
        <p14:creationId xmlns:p14="http://schemas.microsoft.com/office/powerpoint/2010/main" val="97906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B72F9-6AC7-4B20-A79B-566B990A8A56}"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7385F-A2E6-47FA-BF0F-F38BA683D653}" type="slidenum">
              <a:rPr lang="en-US" smtClean="0"/>
              <a:t>‹#›</a:t>
            </a:fld>
            <a:endParaRPr lang="en-US"/>
          </a:p>
        </p:txBody>
      </p:sp>
    </p:spTree>
    <p:extLst>
      <p:ext uri="{BB962C8B-B14F-4D97-AF65-F5344CB8AC3E}">
        <p14:creationId xmlns:p14="http://schemas.microsoft.com/office/powerpoint/2010/main" val="1606302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9.xml"/><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slide" Target="slide40.xml"/><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slide" Target="slide41.xml"/><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 Target="slide42.xml"/><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slide" Target="slide43.xml"/><Relationship Id="rId10" Type="http://schemas.microsoft.com/office/2007/relationships/hdphoto" Target="../media/hdphoto7.wdp"/><Relationship Id="rId4" Type="http://schemas.openxmlformats.org/officeDocument/2006/relationships/notesSlide" Target="../notesSlides/notesSlide7.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5787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77AD50-A9C7-B7C4-B957-DF9181668175}"/>
              </a:ext>
            </a:extLst>
          </p:cNvPr>
          <p:cNvSpPr txBox="1"/>
          <p:nvPr/>
        </p:nvSpPr>
        <p:spPr>
          <a:xfrm>
            <a:off x="2462051" y="288065"/>
            <a:ext cx="6729412" cy="923330"/>
          </a:xfrm>
          <a:prstGeom prst="rect">
            <a:avLst/>
          </a:prstGeom>
          <a:noFill/>
        </p:spPr>
        <p:txBody>
          <a:bodyPr wrap="square" rtlCol="0">
            <a:spAutoFit/>
          </a:bodyPr>
          <a:lstStyle/>
          <a:p>
            <a:pPr algn="ctr"/>
            <a:r>
              <a:rPr lang="en-US" sz="5400" dirty="0">
                <a:solidFill>
                  <a:schemeClr val="bg1"/>
                </a:solidFill>
                <a:latin typeface="UVN Banh Mi" pitchFamily="2" charset="0"/>
                <a:ea typeface="LNTH-LuoLuoNotangYuanTi 1" pitchFamily="2" charset="-128"/>
                <a:cs typeface="LNTH-LuoLuoNotangYuanTi 1" pitchFamily="2" charset="-128"/>
              </a:rPr>
              <a:t>CHÚ TRỐNG CHOAI</a:t>
            </a:r>
            <a:endParaRPr lang="x-none" sz="5400" dirty="0">
              <a:solidFill>
                <a:schemeClr val="bg1"/>
              </a:solidFill>
              <a:latin typeface="UVN Banh Mi" pitchFamily="2" charset="0"/>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xmlns="" id="{63B9717F-69E7-60A8-E392-B6F0F962B013}"/>
              </a:ext>
            </a:extLst>
          </p:cNvPr>
          <p:cNvSpPr txBox="1"/>
          <p:nvPr/>
        </p:nvSpPr>
        <p:spPr>
          <a:xfrm>
            <a:off x="1385888" y="2543175"/>
            <a:ext cx="9333993" cy="2862322"/>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    Kéc! Kè…ke…e…e!</a:t>
            </a:r>
          </a:p>
          <a:p>
            <a:pPr algn="just" rtl="0" latinLnBrk="0"/>
            <a:endParaRPr lang="vi-VN" sz="3600" b="0" i="0" dirty="0">
              <a:solidFill>
                <a:srgbClr val="000000"/>
              </a:solidFill>
              <a:effectLst/>
              <a:latin typeface="Calibri" panose="020F0502020204030204" pitchFamily="34" charset="0"/>
              <a:cs typeface="Calibri" panose="020F0502020204030204" pitchFamily="34" charset="0"/>
            </a:endParaRPr>
          </a:p>
          <a:p>
            <a:pPr algn="just" rtl="0" latinLnBrk="0"/>
            <a:r>
              <a:rPr lang="vi-VN" sz="3600" b="0" i="0" dirty="0">
                <a:solidFill>
                  <a:srgbClr val="000000"/>
                </a:solidFill>
                <a:effectLst/>
                <a:latin typeface="Calibri" panose="020F0502020204030204" pitchFamily="34" charset="0"/>
                <a:cs typeface="Calibri" panose="020F0502020204030204" pitchFamily="34" charset="0"/>
              </a:rPr>
              <a:t>    Các bạn có nghe thấy tiếng gì đó không? Chính là tiếng hát của trống choai đấy. Chú ta đang ngất ngưởng trên đống củi trước sân kia kìa.</a:t>
            </a:r>
          </a:p>
        </p:txBody>
      </p:sp>
      <p:pic>
        <p:nvPicPr>
          <p:cNvPr id="6" name="Picture 2" descr="Free vector hand drawn cartoon chicken illustration">
            <a:extLst>
              <a:ext uri="{FF2B5EF4-FFF2-40B4-BE49-F238E27FC236}">
                <a16:creationId xmlns:a16="http://schemas.microsoft.com/office/drawing/2014/main" xmlns="" id="{78D7A0F3-2F7A-6C6C-2C38-305407A7A1F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668" b="89936" l="9904" r="89936">
                        <a14:foregroundMark x1="36262" y1="9904" x2="50479" y2="7348"/>
                        <a14:foregroundMark x1="50479" y1="7348" x2="57987" y2="7668"/>
                        <a14:foregroundMark x1="57987" y1="7668" x2="62300" y2="9585"/>
                        <a14:backgroundMark x1="76198" y1="23163" x2="78435" y2="27955"/>
                      </a14:backgroundRemoval>
                    </a14:imgEffect>
                  </a14:imgLayer>
                </a14:imgProps>
              </a:ext>
              <a:ext uri="{28A0092B-C50C-407E-A947-70E740481C1C}">
                <a14:useLocalDpi xmlns:a14="http://schemas.microsoft.com/office/drawing/2010/main" val="0"/>
              </a:ext>
            </a:extLst>
          </a:blip>
          <a:srcRect/>
          <a:stretch>
            <a:fillRect/>
          </a:stretch>
        </p:blipFill>
        <p:spPr bwMode="auto">
          <a:xfrm>
            <a:off x="9779241" y="4646204"/>
            <a:ext cx="1951588" cy="195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949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77AD50-A9C7-B7C4-B957-DF9181668175}"/>
              </a:ext>
            </a:extLst>
          </p:cNvPr>
          <p:cNvSpPr txBox="1"/>
          <p:nvPr/>
        </p:nvSpPr>
        <p:spPr>
          <a:xfrm>
            <a:off x="2471738" y="375108"/>
            <a:ext cx="6729412" cy="923330"/>
          </a:xfrm>
          <a:prstGeom prst="rect">
            <a:avLst/>
          </a:prstGeom>
          <a:noFill/>
        </p:spPr>
        <p:txBody>
          <a:bodyPr wrap="square" rtlCol="0">
            <a:spAutoFit/>
          </a:bodyPr>
          <a:lstStyle/>
          <a:p>
            <a:pPr algn="ctr"/>
            <a:r>
              <a:rPr lang="en-US" sz="5400" dirty="0">
                <a:solidFill>
                  <a:schemeClr val="bg1"/>
                </a:solidFill>
                <a:latin typeface="UVN Banh Mi" pitchFamily="2" charset="0"/>
                <a:ea typeface="LNTH-LuoLuoNotangYuanTi 1" pitchFamily="2" charset="-128"/>
                <a:cs typeface="LNTH-LuoLuoNotangYuanTi 1" pitchFamily="2" charset="-128"/>
              </a:rPr>
              <a:t>CHÚ TRỐNG CHOAI</a:t>
            </a:r>
            <a:endParaRPr lang="x-none" sz="5400" dirty="0">
              <a:solidFill>
                <a:schemeClr val="bg1"/>
              </a:solidFill>
              <a:latin typeface="UVN Banh Mi" pitchFamily="2" charset="0"/>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xmlns="" id="{63B9717F-69E7-60A8-E392-B6F0F962B013}"/>
              </a:ext>
            </a:extLst>
          </p:cNvPr>
          <p:cNvSpPr txBox="1"/>
          <p:nvPr/>
        </p:nvSpPr>
        <p:spPr>
          <a:xfrm>
            <a:off x="1385888" y="2333685"/>
            <a:ext cx="9129712" cy="4524315"/>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    Bây giờ đuôi chú đã có dáng cong cong chứ không đuồn đuột như hồi nhỏ nữa. Bộ cánh cũng có duyên lắm rồi. Đôi cánh chưa được cứng cáp, nhưng cũng đủ sức giúp chú phốc một cái nhảy tót lên đống củi gọn gàng hơn trước nhiều. Mỗi lần chú ta phốc lên đứng ở cành chanh, dù mới chỉ ở cành thấp thôi, lũ gà chiếp em út lại kháo nhỏ với nhau: “Tuyệt! Tuyệt! Tuyệt!” tỏ vẻ thán phục lắm!</a:t>
            </a:r>
          </a:p>
          <a:p>
            <a:pPr algn="just" rtl="0" latinLnBrk="0"/>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721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77AD50-A9C7-B7C4-B957-DF9181668175}"/>
              </a:ext>
            </a:extLst>
          </p:cNvPr>
          <p:cNvSpPr txBox="1"/>
          <p:nvPr/>
        </p:nvSpPr>
        <p:spPr>
          <a:xfrm>
            <a:off x="2578895" y="362031"/>
            <a:ext cx="6729412" cy="923330"/>
          </a:xfrm>
          <a:prstGeom prst="rect">
            <a:avLst/>
          </a:prstGeom>
          <a:noFill/>
        </p:spPr>
        <p:txBody>
          <a:bodyPr wrap="square" rtlCol="0">
            <a:spAutoFit/>
          </a:bodyPr>
          <a:lstStyle/>
          <a:p>
            <a:pPr algn="ctr"/>
            <a:r>
              <a:rPr lang="en-US" sz="5400" dirty="0">
                <a:solidFill>
                  <a:schemeClr val="bg1"/>
                </a:solidFill>
                <a:latin typeface="UVN Banh Mi" pitchFamily="2" charset="0"/>
                <a:ea typeface="LNTH-LuoLuoNotangYuanTi 1" pitchFamily="2" charset="-128"/>
                <a:cs typeface="LNTH-LuoLuoNotangYuanTi 1" pitchFamily="2" charset="-128"/>
              </a:rPr>
              <a:t>CHÚ TRỐNG CHOAI</a:t>
            </a:r>
            <a:endParaRPr lang="x-none" sz="5400" dirty="0">
              <a:solidFill>
                <a:schemeClr val="bg1"/>
              </a:solidFill>
              <a:latin typeface="UVN Banh Mi" pitchFamily="2" charset="0"/>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xmlns="" id="{63B9717F-69E7-60A8-E392-B6F0F962B013}"/>
              </a:ext>
            </a:extLst>
          </p:cNvPr>
          <p:cNvSpPr txBox="1"/>
          <p:nvPr/>
        </p:nvSpPr>
        <p:spPr>
          <a:xfrm>
            <a:off x="1371601" y="2557463"/>
            <a:ext cx="9144000" cy="3816429"/>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    Nhờ chăm chỉ luyện tập, trống choai lớn nhanh như thổi. Mỗi ngày nom chú phổng phao hoạt bát hơn lên. Giọng hát của chú cũng đã dài và vang hơn trước.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Rõ ràng trống choai của chúng ta đã hết tuổi bé bỏng ngây thơ. Chú chẳng còn phải quấn quanh chân mẹ nữa rồi. </a:t>
            </a:r>
          </a:p>
          <a:p>
            <a:pPr algn="r" rtl="0" latinLnBrk="0"/>
            <a:r>
              <a:rPr lang="vi-VN" sz="3200" b="0" i="1" dirty="0">
                <a:solidFill>
                  <a:srgbClr val="000000"/>
                </a:solidFill>
                <a:effectLst/>
                <a:latin typeface="Calibri" panose="020F0502020204030204" pitchFamily="34" charset="0"/>
                <a:cs typeface="Calibri" panose="020F0502020204030204" pitchFamily="34" charset="0"/>
              </a:rPr>
              <a:t>Theo</a:t>
            </a:r>
            <a:r>
              <a:rPr lang="vi-VN" sz="3200" b="0" i="0" dirty="0">
                <a:solidFill>
                  <a:srgbClr val="000000"/>
                </a:solidFill>
                <a:effectLst/>
                <a:latin typeface="Calibri" panose="020F0502020204030204" pitchFamily="34" charset="0"/>
                <a:cs typeface="Calibri" panose="020F0502020204030204" pitchFamily="34" charset="0"/>
              </a:rPr>
              <a:t> Hải Hồ</a:t>
            </a:r>
          </a:p>
          <a:p>
            <a:endParaRPr lang="vi-VN" b="0"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49966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a:extLst>
              <a:ext uri="{FF2B5EF4-FFF2-40B4-BE49-F238E27FC236}">
                <a16:creationId xmlns:a16="http://schemas.microsoft.com/office/drawing/2014/main" xmlns="" id="{F9B3B773-C484-7216-51BB-74D2FA7C2E7B}"/>
              </a:ext>
            </a:extLst>
          </p:cNvPr>
          <p:cNvSpPr/>
          <p:nvPr/>
        </p:nvSpPr>
        <p:spPr>
          <a:xfrm>
            <a:off x="152400" y="118860"/>
            <a:ext cx="11887200" cy="6600825"/>
          </a:xfrm>
          <a:prstGeom prst="snip2DiagRect">
            <a:avLst/>
          </a:prstGeom>
          <a:solidFill>
            <a:schemeClr val="lt1"/>
          </a:solidFill>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pic>
        <p:nvPicPr>
          <p:cNvPr id="9" name="Picture 8">
            <a:extLst>
              <a:ext uri="{FF2B5EF4-FFF2-40B4-BE49-F238E27FC236}">
                <a16:creationId xmlns:a16="http://schemas.microsoft.com/office/drawing/2014/main" xmlns="" id="{B341E4A6-D1CF-6DBB-B0BC-CC7982022AE2}"/>
              </a:ext>
            </a:extLst>
          </p:cNvPr>
          <p:cNvPicPr>
            <a:picLocks noChangeAspect="1"/>
          </p:cNvPicPr>
          <p:nvPr/>
        </p:nvPicPr>
        <p:blipFill>
          <a:blip r:embed="rId2"/>
          <a:stretch>
            <a:fillRect/>
          </a:stretch>
        </p:blipFill>
        <p:spPr>
          <a:xfrm>
            <a:off x="2552542" y="1477388"/>
            <a:ext cx="6515100" cy="3664744"/>
          </a:xfrm>
          <a:prstGeom prst="rect">
            <a:avLst/>
          </a:prstGeom>
        </p:spPr>
      </p:pic>
      <p:sp>
        <p:nvSpPr>
          <p:cNvPr id="7" name="TextBox 6">
            <a:extLst>
              <a:ext uri="{FF2B5EF4-FFF2-40B4-BE49-F238E27FC236}">
                <a16:creationId xmlns:a16="http://schemas.microsoft.com/office/drawing/2014/main" xmlns="" id="{8E55CC34-3FD3-C2CF-17BE-5CCF2D1AD538}"/>
              </a:ext>
            </a:extLst>
          </p:cNvPr>
          <p:cNvSpPr txBox="1"/>
          <p:nvPr/>
        </p:nvSpPr>
        <p:spPr>
          <a:xfrm>
            <a:off x="652463" y="308938"/>
            <a:ext cx="10887074" cy="6001643"/>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a. </a:t>
            </a:r>
            <a:r>
              <a:rPr lang="en-US" sz="3200" b="0" i="0" dirty="0" err="1">
                <a:solidFill>
                  <a:srgbClr val="000000"/>
                </a:solidFill>
                <a:effectLst/>
                <a:latin typeface="Calibri" panose="020F0502020204030204" pitchFamily="34" charset="0"/>
                <a:cs typeface="Calibri" panose="020F0502020204030204" pitchFamily="34" charset="0"/>
              </a:rPr>
              <a:t>Bài</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văn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tả</a:t>
            </a:r>
            <a:r>
              <a:rPr lang="en-US" sz="3200" b="0" i="0" dirty="0">
                <a:solidFill>
                  <a:srgbClr val="000000"/>
                </a:solidFill>
                <a:effectLst/>
                <a:latin typeface="Calibri" panose="020F0502020204030204" pitchFamily="34" charset="0"/>
                <a:cs typeface="Calibri" panose="020F0502020204030204" pitchFamily="34" charset="0"/>
              </a:rPr>
              <a:t> con </a:t>
            </a:r>
            <a:r>
              <a:rPr lang="en-US" sz="3200" b="0" i="0" dirty="0" err="1">
                <a:solidFill>
                  <a:srgbClr val="000000"/>
                </a:solidFill>
                <a:effectLst/>
                <a:latin typeface="Calibri" panose="020F0502020204030204" pitchFamily="34" charset="0"/>
                <a:cs typeface="Calibri" panose="020F0502020204030204" pitchFamily="34" charset="0"/>
              </a:rPr>
              <a:t>vật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nào</a:t>
            </a:r>
            <a:r>
              <a:rPr lang="en-US" sz="3200" b="0" i="0" dirty="0">
                <a:solidFill>
                  <a:srgbClr val="000000"/>
                </a:solidFill>
                <a:effectLst/>
                <a:latin typeface="Calibri" panose="020F0502020204030204" pitchFamily="34" charset="0"/>
                <a:cs typeface="Calibri" panose="020F0502020204030204" pitchFamily="34" charset="0"/>
              </a:rPr>
              <a:t>?</a:t>
            </a:r>
          </a:p>
          <a:p>
            <a:pPr algn="just" rtl="0" latinLnBrk="0"/>
            <a:r>
              <a:rPr lang="en-US" sz="3200" b="0" i="0" dirty="0">
                <a:solidFill>
                  <a:srgbClr val="000000"/>
                </a:solidFill>
                <a:effectLst/>
                <a:latin typeface="Calibri" panose="020F0502020204030204" pitchFamily="34" charset="0"/>
                <a:cs typeface="Calibri" panose="020F0502020204030204" pitchFamily="34" charset="0"/>
              </a:rPr>
              <a:t>b. </a:t>
            </a:r>
            <a:r>
              <a:rPr lang="en-US" sz="3200" b="0" i="0" dirty="0" err="1">
                <a:solidFill>
                  <a:srgbClr val="000000"/>
                </a:solidFill>
                <a:effectLst/>
                <a:latin typeface="Calibri" panose="020F0502020204030204" pitchFamily="34" charset="0"/>
                <a:cs typeface="Calibri" panose="020F0502020204030204" pitchFamily="34" charset="0"/>
              </a:rPr>
              <a:t>Tác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giả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chọn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những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đặc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điểm</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hình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dáng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và</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hoạt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động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nào</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của</a:t>
            </a:r>
            <a:r>
              <a:rPr lang="en-US" sz="3200" b="0" i="0" dirty="0">
                <a:solidFill>
                  <a:srgbClr val="000000"/>
                </a:solidFill>
                <a:effectLst/>
                <a:latin typeface="Calibri" panose="020F0502020204030204" pitchFamily="34" charset="0"/>
                <a:cs typeface="Calibri" panose="020F0502020204030204" pitchFamily="34" charset="0"/>
              </a:rPr>
              <a:t> con </a:t>
            </a:r>
            <a:r>
              <a:rPr lang="en-US" sz="3200" b="0" i="0" dirty="0" err="1">
                <a:solidFill>
                  <a:srgbClr val="000000"/>
                </a:solidFill>
                <a:effectLst/>
                <a:latin typeface="Calibri" panose="020F0502020204030204" pitchFamily="34" charset="0"/>
                <a:cs typeface="Calibri" panose="020F0502020204030204" pitchFamily="34" charset="0"/>
              </a:rPr>
              <a:t>vật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ấy</a:t>
            </a:r>
            <a:r>
              <a:rPr lang="en-US" sz="3200" b="0" i="0" dirty="0">
                <a:solidFill>
                  <a:srgbClr val="000000"/>
                </a:solidFill>
                <a:effectLst/>
                <a:latin typeface="Calibri" panose="020F0502020204030204" pitchFamily="34" charset="0"/>
                <a:cs typeface="Calibri" panose="020F0502020204030204" pitchFamily="34" charset="0"/>
              </a:rPr>
              <a:t>?</a:t>
            </a:r>
          </a:p>
          <a:p>
            <a:pPr algn="just" rtl="0" latinLnBrk="0"/>
            <a:endParaRPr lang="en-US" sz="3200" dirty="0">
              <a:solidFill>
                <a:srgbClr val="000000"/>
              </a:solidFill>
              <a:latin typeface="Calibri" panose="020F0502020204030204" pitchFamily="34" charset="0"/>
              <a:cs typeface="Calibri" panose="020F0502020204030204" pitchFamily="34" charset="0"/>
            </a:endParaRPr>
          </a:p>
          <a:p>
            <a:pPr algn="just" rtl="0" latinLnBrk="0"/>
            <a:endParaRPr lang="en-US" sz="3200" b="0" i="0" dirty="0">
              <a:solidFill>
                <a:srgbClr val="000000"/>
              </a:solidFill>
              <a:effectLst/>
              <a:latin typeface="Calibri" panose="020F0502020204030204" pitchFamily="34" charset="0"/>
              <a:cs typeface="Calibri" panose="020F0502020204030204" pitchFamily="34" charset="0"/>
            </a:endParaRPr>
          </a:p>
          <a:p>
            <a:pPr algn="just" rtl="0" latinLnBrk="0"/>
            <a:endParaRPr lang="en-US" sz="3200" dirty="0">
              <a:solidFill>
                <a:srgbClr val="000000"/>
              </a:solidFill>
              <a:latin typeface="Calibri" panose="020F0502020204030204" pitchFamily="34" charset="0"/>
              <a:cs typeface="Calibri" panose="020F0502020204030204" pitchFamily="34" charset="0"/>
            </a:endParaRPr>
          </a:p>
          <a:p>
            <a:pPr algn="just" rtl="0" latinLnBrk="0"/>
            <a:endParaRPr lang="en-US" sz="3200" b="0" i="0" dirty="0">
              <a:solidFill>
                <a:srgbClr val="000000"/>
              </a:solidFill>
              <a:effectLst/>
              <a:latin typeface="Calibri" panose="020F0502020204030204" pitchFamily="34" charset="0"/>
              <a:cs typeface="Calibri" panose="020F0502020204030204" pitchFamily="34" charset="0"/>
            </a:endParaRPr>
          </a:p>
          <a:p>
            <a:pPr algn="just" rtl="0" latinLnBrk="0"/>
            <a:endParaRPr lang="en-US" sz="3200" dirty="0">
              <a:solidFill>
                <a:srgbClr val="000000"/>
              </a:solidFill>
              <a:latin typeface="Calibri" panose="020F0502020204030204" pitchFamily="34" charset="0"/>
              <a:cs typeface="Calibri" panose="020F0502020204030204" pitchFamily="34" charset="0"/>
            </a:endParaRPr>
          </a:p>
          <a:p>
            <a:pPr algn="just" rtl="0" latinLnBrk="0"/>
            <a:endParaRPr lang="en-US" sz="3200" b="0" i="0" dirty="0">
              <a:solidFill>
                <a:srgbClr val="000000"/>
              </a:solidFill>
              <a:effectLst/>
              <a:latin typeface="Calibri" panose="020F0502020204030204" pitchFamily="34" charset="0"/>
              <a:cs typeface="Calibri" panose="020F0502020204030204" pitchFamily="34" charset="0"/>
            </a:endParaRPr>
          </a:p>
          <a:p>
            <a:pPr algn="just" rtl="0" latinLnBrk="0"/>
            <a:endParaRPr lang="en-US" sz="3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3200" b="0" i="0" dirty="0">
                <a:solidFill>
                  <a:srgbClr val="000000"/>
                </a:solidFill>
                <a:effectLst/>
                <a:latin typeface="Calibri" panose="020F0502020204030204" pitchFamily="34" charset="0"/>
                <a:cs typeface="Calibri" panose="020F0502020204030204" pitchFamily="34" charset="0"/>
              </a:rPr>
              <a:t>c. </a:t>
            </a:r>
            <a:r>
              <a:rPr lang="en-US" sz="3200" b="0" i="0" dirty="0" err="1">
                <a:solidFill>
                  <a:srgbClr val="000000"/>
                </a:solidFill>
                <a:effectLst/>
                <a:latin typeface="Calibri" panose="020F0502020204030204" pitchFamily="34" charset="0"/>
                <a:cs typeface="Calibri" panose="020F0502020204030204" pitchFamily="34" charset="0"/>
              </a:rPr>
              <a:t>Tìm</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hình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ảnh</a:t>
            </a:r>
            <a:r>
              <a:rPr lang="en-US" sz="3200" b="0" i="0" dirty="0">
                <a:solidFill>
                  <a:srgbClr val="000000"/>
                </a:solidFill>
                <a:effectLst/>
                <a:latin typeface="Calibri" panose="020F0502020204030204" pitchFamily="34" charset="0"/>
                <a:cs typeface="Calibri" panose="020F0502020204030204" pitchFamily="34" charset="0"/>
              </a:rPr>
              <a:t> so </a:t>
            </a:r>
            <a:r>
              <a:rPr lang="en-US" sz="3200" b="0" i="0" dirty="0" err="1">
                <a:solidFill>
                  <a:srgbClr val="000000"/>
                </a:solidFill>
                <a:effectLst/>
                <a:latin typeface="Calibri" panose="020F0502020204030204" pitchFamily="34" charset="0"/>
                <a:cs typeface="Calibri" panose="020F0502020204030204" pitchFamily="34" charset="0"/>
              </a:rPr>
              <a:t>sánh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nhân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hóa</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trong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bài</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văn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và</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nêu</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tác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dụng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của</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những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hình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ảnh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đó</a:t>
            </a:r>
            <a:r>
              <a:rPr lang="en-US" sz="32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60005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5B3A27-D042-CB78-A0C3-7E033913DB18}"/>
              </a:ext>
            </a:extLst>
          </p:cNvPr>
          <p:cNvSpPr txBox="1"/>
          <p:nvPr/>
        </p:nvSpPr>
        <p:spPr>
          <a:xfrm>
            <a:off x="1978820" y="2314576"/>
            <a:ext cx="8808244" cy="1757362"/>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prstTxWarp prst="textInflateBottom">
              <a:avLst/>
            </a:prstTxWarp>
            <a:spAutoFit/>
          </a:bodyPr>
          <a:lstStyle/>
          <a:p>
            <a:r>
              <a:rPr lang="vi-VN"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Thảo luận nhóm đôi</a:t>
            </a:r>
            <a:endParaRPr lang="en-US"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extLst>
      <p:ext uri="{BB962C8B-B14F-4D97-AF65-F5344CB8AC3E}">
        <p14:creationId xmlns:p14="http://schemas.microsoft.com/office/powerpoint/2010/main" val="668366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0A07B361-906B-1731-3D98-C783D8212EF1}"/>
              </a:ext>
            </a:extLst>
          </p:cNvPr>
          <p:cNvSpPr/>
          <p:nvPr/>
        </p:nvSpPr>
        <p:spPr>
          <a:xfrm>
            <a:off x="2028822" y="3000376"/>
            <a:ext cx="6843715" cy="3000375"/>
          </a:xfrm>
          <a:prstGeom prst="roundRect">
            <a:avLst/>
          </a:prstGeom>
          <a:ln w="76200">
            <a:solidFill>
              <a:schemeClr val="accent6">
                <a:lumMod val="50000"/>
              </a:schemeClr>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sp>
        <p:nvSpPr>
          <p:cNvPr id="4" name="TextBox 3">
            <a:extLst>
              <a:ext uri="{FF2B5EF4-FFF2-40B4-BE49-F238E27FC236}">
                <a16:creationId xmlns:a16="http://schemas.microsoft.com/office/drawing/2014/main" xmlns="" id="{E7E12035-748B-F1FA-37CB-F3FA49E8C4B1}"/>
              </a:ext>
            </a:extLst>
          </p:cNvPr>
          <p:cNvSpPr txBox="1"/>
          <p:nvPr/>
        </p:nvSpPr>
        <p:spPr>
          <a:xfrm>
            <a:off x="2171697" y="2786061"/>
            <a:ext cx="6557963" cy="3000375"/>
          </a:xfrm>
          <a:prstGeom prst="rect">
            <a:avLst/>
          </a:prstGeom>
          <a:noFill/>
        </p:spPr>
        <p:txBody>
          <a:bodyPr wrap="square" rtlCol="0">
            <a:prstTxWarp prst="textInflateTop">
              <a:avLst/>
            </a:prstTxWarp>
            <a:spAutoFit/>
          </a:bodyPr>
          <a:lstStyle/>
          <a:p>
            <a:pPr algn="ctr"/>
            <a:r>
              <a:rPr lang="x-none" sz="7200" dirty="0">
                <a:solidFill>
                  <a:srgbClr val="00B0F0"/>
                </a:solidFill>
                <a:latin typeface="SVN-Gretoon" panose="02040603050506020204" pitchFamily="18" charset="0"/>
              </a:rPr>
              <a:t>TRÌNH BÀY</a:t>
            </a:r>
          </a:p>
          <a:p>
            <a:pPr algn="ctr"/>
            <a:r>
              <a:rPr lang="x-none" sz="7200" dirty="0">
                <a:solidFill>
                  <a:srgbClr val="00B0F0"/>
                </a:solidFill>
                <a:latin typeface="SVN-Gretoon" panose="02040603050506020204" pitchFamily="18" charset="0"/>
              </a:rPr>
              <a:t> </a:t>
            </a:r>
          </a:p>
          <a:p>
            <a:pPr algn="ctr"/>
            <a:r>
              <a:rPr lang="x-none" sz="7200" dirty="0">
                <a:solidFill>
                  <a:srgbClr val="00B0F0"/>
                </a:solidFill>
                <a:latin typeface="SVN-Gretoon" panose="02040603050506020204" pitchFamily="18" charset="0"/>
              </a:rPr>
              <a:t>TRƯỚC LỚP</a:t>
            </a:r>
          </a:p>
        </p:txBody>
      </p:sp>
    </p:spTree>
    <p:extLst>
      <p:ext uri="{BB962C8B-B14F-4D97-AF65-F5344CB8AC3E}">
        <p14:creationId xmlns:p14="http://schemas.microsoft.com/office/powerpoint/2010/main" val="12630784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71444E1-FB88-08EB-8C21-156311B90878}"/>
              </a:ext>
            </a:extLst>
          </p:cNvPr>
          <p:cNvSpPr txBox="1"/>
          <p:nvPr/>
        </p:nvSpPr>
        <p:spPr>
          <a:xfrm>
            <a:off x="1693069" y="1872734"/>
            <a:ext cx="8393906" cy="1015663"/>
          </a:xfrm>
          <a:prstGeom prst="rect">
            <a:avLst/>
          </a:prstGeom>
          <a:noFill/>
        </p:spPr>
        <p:txBody>
          <a:bodyPr wrap="square">
            <a:spAutoFit/>
          </a:bodyPr>
          <a:lstStyle/>
          <a:p>
            <a:pPr algn="just" rtl="0" latinLnBrk="0"/>
            <a:r>
              <a:rPr lang="en-US" sz="6000" b="1" i="0" dirty="0">
                <a:solidFill>
                  <a:srgbClr val="EDC81D"/>
                </a:solidFill>
                <a:effectLst/>
                <a:latin typeface="Calibri" panose="020F0502020204030204" pitchFamily="34" charset="0"/>
                <a:cs typeface="Calibri" panose="020F0502020204030204" pitchFamily="34" charset="0"/>
              </a:rPr>
              <a:t>a. </a:t>
            </a:r>
            <a:r>
              <a:rPr lang="en-US" sz="6000" b="1" i="0" dirty="0" err="1">
                <a:solidFill>
                  <a:srgbClr val="EDC81D"/>
                </a:solidFill>
                <a:effectLst/>
                <a:latin typeface="Calibri" panose="020F0502020204030204" pitchFamily="34" charset="0"/>
                <a:cs typeface="Calibri" panose="020F0502020204030204" pitchFamily="34" charset="0"/>
              </a:rPr>
              <a:t>Bài</a:t>
            </a:r>
            <a:r>
              <a:rPr lang="en-US" sz="6000" b="1" i="0" dirty="0">
                <a:solidFill>
                  <a:srgbClr val="EDC81D"/>
                </a:solidFill>
                <a:effectLst/>
                <a:latin typeface="Calibri" panose="020F0502020204030204" pitchFamily="34" charset="0"/>
                <a:cs typeface="Calibri" panose="020F0502020204030204" pitchFamily="34" charset="0"/>
              </a:rPr>
              <a:t> </a:t>
            </a:r>
            <a:r>
              <a:rPr lang="en-US" sz="6000" b="1" i="0" dirty="0" err="1">
                <a:solidFill>
                  <a:srgbClr val="EDC81D"/>
                </a:solidFill>
                <a:effectLst/>
                <a:latin typeface="Calibri" panose="020F0502020204030204" pitchFamily="34" charset="0"/>
                <a:cs typeface="Calibri" panose="020F0502020204030204" pitchFamily="34" charset="0"/>
              </a:rPr>
              <a:t>văn</a:t>
            </a:r>
            <a:r>
              <a:rPr lang="en-US" sz="6000" b="1" i="0" dirty="0">
                <a:solidFill>
                  <a:srgbClr val="EDC81D"/>
                </a:solidFill>
                <a:effectLst/>
                <a:latin typeface="Calibri" panose="020F0502020204030204" pitchFamily="34" charset="0"/>
                <a:cs typeface="Calibri" panose="020F0502020204030204" pitchFamily="34" charset="0"/>
              </a:rPr>
              <a:t> </a:t>
            </a:r>
            <a:r>
              <a:rPr lang="en-US" sz="6000" b="1" i="0" dirty="0" err="1">
                <a:solidFill>
                  <a:srgbClr val="EDC81D"/>
                </a:solidFill>
                <a:effectLst/>
                <a:latin typeface="Calibri" panose="020F0502020204030204" pitchFamily="34" charset="0"/>
                <a:cs typeface="Calibri" panose="020F0502020204030204" pitchFamily="34" charset="0"/>
              </a:rPr>
              <a:t>tả</a:t>
            </a:r>
            <a:r>
              <a:rPr lang="en-US" sz="6000" b="1" i="0" dirty="0">
                <a:solidFill>
                  <a:srgbClr val="EDC81D"/>
                </a:solidFill>
                <a:effectLst/>
                <a:latin typeface="Calibri" panose="020F0502020204030204" pitchFamily="34" charset="0"/>
                <a:cs typeface="Calibri" panose="020F0502020204030204" pitchFamily="34" charset="0"/>
              </a:rPr>
              <a:t> con </a:t>
            </a:r>
            <a:r>
              <a:rPr lang="en-US" sz="6000" b="1" i="0" dirty="0" err="1">
                <a:solidFill>
                  <a:srgbClr val="EDC81D"/>
                </a:solidFill>
                <a:effectLst/>
                <a:latin typeface="Calibri" panose="020F0502020204030204" pitchFamily="34" charset="0"/>
                <a:cs typeface="Calibri" panose="020F0502020204030204" pitchFamily="34" charset="0"/>
              </a:rPr>
              <a:t>vật</a:t>
            </a:r>
            <a:r>
              <a:rPr lang="en-US" sz="6000" b="1" i="0" dirty="0">
                <a:solidFill>
                  <a:srgbClr val="EDC81D"/>
                </a:solidFill>
                <a:effectLst/>
                <a:latin typeface="Calibri" panose="020F0502020204030204" pitchFamily="34" charset="0"/>
                <a:cs typeface="Calibri" panose="020F0502020204030204" pitchFamily="34" charset="0"/>
              </a:rPr>
              <a:t> </a:t>
            </a:r>
            <a:r>
              <a:rPr lang="en-US" sz="6000" b="1" i="0" dirty="0" err="1">
                <a:solidFill>
                  <a:srgbClr val="EDC81D"/>
                </a:solidFill>
                <a:effectLst/>
                <a:latin typeface="Calibri" panose="020F0502020204030204" pitchFamily="34" charset="0"/>
                <a:cs typeface="Calibri" panose="020F0502020204030204" pitchFamily="34" charset="0"/>
              </a:rPr>
              <a:t>nào</a:t>
            </a:r>
            <a:r>
              <a:rPr lang="en-US" sz="6000" b="1" i="0" dirty="0">
                <a:solidFill>
                  <a:srgbClr val="EDC81D"/>
                </a:solidFill>
                <a:effectLst/>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xmlns="" id="{EBE962EF-E470-D865-572A-947C0F88F0CD}"/>
              </a:ext>
            </a:extLst>
          </p:cNvPr>
          <p:cNvSpPr txBox="1"/>
          <p:nvPr/>
        </p:nvSpPr>
        <p:spPr>
          <a:xfrm>
            <a:off x="1471612" y="3585895"/>
            <a:ext cx="9472614" cy="1015663"/>
          </a:xfrm>
          <a:prstGeom prst="rect">
            <a:avLst/>
          </a:prstGeom>
          <a:noFill/>
        </p:spPr>
        <p:txBody>
          <a:bodyPr wrap="square" rtlCol="0">
            <a:spAutoFit/>
          </a:bodyPr>
          <a:lstStyle/>
          <a:p>
            <a:r>
              <a:rPr lang="x-none" sz="6000" dirty="0">
                <a:latin typeface="Calibri" panose="020F0502020204030204" pitchFamily="34" charset="0"/>
                <a:cs typeface="Calibri" panose="020F0502020204030204" pitchFamily="34" charset="0"/>
                <a:sym typeface="Wingdings" pitchFamily="2" charset="2"/>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Bài</a:t>
            </a:r>
            <a:r>
              <a:rPr lang="en-US" sz="6000" dirty="0">
                <a:effectLst/>
                <a:latin typeface="Calibri" panose="020F0502020204030204" pitchFamily="34" charset="0"/>
                <a:ea typeface="Times New Roman" panose="02020603050405020304" pitchFamily="18" charset="0"/>
                <a:cs typeface="Calibri" panose="020F0502020204030204" pitchFamily="34" charset="0"/>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6000" dirty="0">
                <a:effectLst/>
                <a:latin typeface="Calibri" panose="020F0502020204030204" pitchFamily="34" charset="0"/>
                <a:ea typeface="Times New Roman" panose="02020603050405020304" pitchFamily="18" charset="0"/>
                <a:cs typeface="Calibri" panose="020F0502020204030204" pitchFamily="34" charset="0"/>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tả</a:t>
            </a:r>
            <a:r>
              <a:rPr lang="en-US" sz="6000" dirty="0">
                <a:effectLst/>
                <a:latin typeface="Calibri" panose="020F0502020204030204" pitchFamily="34" charset="0"/>
                <a:ea typeface="Times New Roman" panose="02020603050405020304" pitchFamily="18" charset="0"/>
                <a:cs typeface="Calibri" panose="020F0502020204030204" pitchFamily="34" charset="0"/>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chú</a:t>
            </a:r>
            <a:r>
              <a:rPr lang="en-US" sz="6000" dirty="0">
                <a:effectLst/>
                <a:latin typeface="Calibri" panose="020F0502020204030204" pitchFamily="34" charset="0"/>
                <a:ea typeface="Times New Roman" panose="02020603050405020304" pitchFamily="18" charset="0"/>
                <a:cs typeface="Calibri" panose="020F0502020204030204" pitchFamily="34" charset="0"/>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trống</a:t>
            </a:r>
            <a:r>
              <a:rPr lang="en-US" sz="6000" dirty="0">
                <a:effectLst/>
                <a:latin typeface="Calibri" panose="020F0502020204030204" pitchFamily="34" charset="0"/>
                <a:ea typeface="Times New Roman" panose="02020603050405020304" pitchFamily="18" charset="0"/>
                <a:cs typeface="Calibri" panose="020F0502020204030204" pitchFamily="34" charset="0"/>
              </a:rPr>
              <a:t> </a:t>
            </a:r>
            <a:r>
              <a:rPr lang="en-US" sz="6000" dirty="0" err="1">
                <a:effectLst/>
                <a:latin typeface="Calibri" panose="020F0502020204030204" pitchFamily="34" charset="0"/>
                <a:ea typeface="Times New Roman" panose="02020603050405020304" pitchFamily="18" charset="0"/>
                <a:cs typeface="Calibri" panose="020F0502020204030204" pitchFamily="34" charset="0"/>
              </a:rPr>
              <a:t>choai</a:t>
            </a:r>
            <a:r>
              <a:rPr lang="en-US" sz="6000" dirty="0">
                <a:effectLst/>
                <a:latin typeface="Calibri" panose="020F0502020204030204" pitchFamily="34" charset="0"/>
                <a:ea typeface="Times New Roman" panose="02020603050405020304" pitchFamily="18" charset="0"/>
                <a:cs typeface="Calibri" panose="020F0502020204030204" pitchFamily="34" charset="0"/>
              </a:rPr>
              <a:t>.</a:t>
            </a:r>
            <a:r>
              <a:rPr lang="x-none" sz="6000" dirty="0">
                <a:effectLst/>
                <a:latin typeface="Calibri" panose="020F0502020204030204" pitchFamily="34" charset="0"/>
                <a:cs typeface="Calibri" panose="020F0502020204030204" pitchFamily="34" charset="0"/>
              </a:rPr>
              <a:t> </a:t>
            </a:r>
            <a:endParaRPr lang="x-none" sz="6000" dirty="0">
              <a:latin typeface="Calibri" panose="020F0502020204030204" pitchFamily="34" charset="0"/>
              <a:cs typeface="Calibri" panose="020F0502020204030204" pitchFamily="34" charset="0"/>
            </a:endParaRPr>
          </a:p>
        </p:txBody>
      </p:sp>
      <p:pic>
        <p:nvPicPr>
          <p:cNvPr id="7" name="âm thanh trả lời đúng">
            <a:hlinkClick r:id="" action="ppaction://media"/>
            <a:extLst>
              <a:ext uri="{FF2B5EF4-FFF2-40B4-BE49-F238E27FC236}">
                <a16:creationId xmlns:a16="http://schemas.microsoft.com/office/drawing/2014/main" xmlns="" id="{5D62246F-7A3B-4EE9-3307-9443C0C29C03}"/>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4"/>
          <a:stretch>
            <a:fillRect/>
          </a:stretch>
        </p:blipFill>
        <p:spPr>
          <a:xfrm>
            <a:off x="-1081088" y="4093726"/>
            <a:ext cx="609600" cy="609600"/>
          </a:xfrm>
          <a:prstGeom prst="rect">
            <a:avLst/>
          </a:prstGeom>
        </p:spPr>
      </p:pic>
    </p:spTree>
    <p:extLst>
      <p:ext uri="{BB962C8B-B14F-4D97-AF65-F5344CB8AC3E}">
        <p14:creationId xmlns:p14="http://schemas.microsoft.com/office/powerpoint/2010/main" val="3905841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17">
                                          <p:stCondLst>
                                            <p:cond delay="0"/>
                                          </p:stCondLst>
                                        </p:cTn>
                                        <p:tgtEl>
                                          <p:spTgt spid="6"/>
                                        </p:tgtEl>
                                      </p:cBhvr>
                                    </p:animEffect>
                                    <p:anim calcmode="lin" valueType="num">
                                      <p:cBhvr>
                                        <p:cTn id="8"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13" dur="10">
                                          <p:stCondLst>
                                            <p:cond delay="244"/>
                                          </p:stCondLst>
                                        </p:cTn>
                                        <p:tgtEl>
                                          <p:spTgt spid="6"/>
                                        </p:tgtEl>
                                      </p:cBhvr>
                                      <p:to x="100000" y="60000"/>
                                    </p:animScale>
                                    <p:animScale>
                                      <p:cBhvr>
                                        <p:cTn id="14" dur="62" decel="50000">
                                          <p:stCondLst>
                                            <p:cond delay="254"/>
                                          </p:stCondLst>
                                        </p:cTn>
                                        <p:tgtEl>
                                          <p:spTgt spid="6"/>
                                        </p:tgtEl>
                                      </p:cBhvr>
                                      <p:to x="100000" y="100000"/>
                                    </p:animScale>
                                    <p:animScale>
                                      <p:cBhvr>
                                        <p:cTn id="15" dur="10">
                                          <p:stCondLst>
                                            <p:cond delay="492"/>
                                          </p:stCondLst>
                                        </p:cTn>
                                        <p:tgtEl>
                                          <p:spTgt spid="6"/>
                                        </p:tgtEl>
                                      </p:cBhvr>
                                      <p:to x="100000" y="80000"/>
                                    </p:animScale>
                                    <p:animScale>
                                      <p:cBhvr>
                                        <p:cTn id="16" dur="62" decel="50000">
                                          <p:stCondLst>
                                            <p:cond delay="502"/>
                                          </p:stCondLst>
                                        </p:cTn>
                                        <p:tgtEl>
                                          <p:spTgt spid="6"/>
                                        </p:tgtEl>
                                      </p:cBhvr>
                                      <p:to x="100000" y="100000"/>
                                    </p:animScale>
                                    <p:animScale>
                                      <p:cBhvr>
                                        <p:cTn id="17" dur="10">
                                          <p:stCondLst>
                                            <p:cond delay="616"/>
                                          </p:stCondLst>
                                        </p:cTn>
                                        <p:tgtEl>
                                          <p:spTgt spid="6"/>
                                        </p:tgtEl>
                                      </p:cBhvr>
                                      <p:to x="100000" y="90000"/>
                                    </p:animScale>
                                    <p:animScale>
                                      <p:cBhvr>
                                        <p:cTn id="18" dur="62" decel="50000">
                                          <p:stCondLst>
                                            <p:cond delay="625"/>
                                          </p:stCondLst>
                                        </p:cTn>
                                        <p:tgtEl>
                                          <p:spTgt spid="6"/>
                                        </p:tgtEl>
                                      </p:cBhvr>
                                      <p:to x="100000" y="100000"/>
                                    </p:animScale>
                                    <p:animScale>
                                      <p:cBhvr>
                                        <p:cTn id="19" dur="10">
                                          <p:stCondLst>
                                            <p:cond delay="678"/>
                                          </p:stCondLst>
                                        </p:cTn>
                                        <p:tgtEl>
                                          <p:spTgt spid="6"/>
                                        </p:tgtEl>
                                      </p:cBhvr>
                                      <p:to x="100000" y="95000"/>
                                    </p:animScale>
                                    <p:animScale>
                                      <p:cBhvr>
                                        <p:cTn id="20" dur="62" decel="50000">
                                          <p:stCondLst>
                                            <p:cond delay="688"/>
                                          </p:stCondLst>
                                        </p:cTn>
                                        <p:tgtEl>
                                          <p:spTgt spid="6"/>
                                        </p:tgtEl>
                                      </p:cBhvr>
                                      <p:to x="100000" y="100000"/>
                                    </p:animScale>
                                  </p:childTnLst>
                                </p:cTn>
                              </p:par>
                              <p:par>
                                <p:cTn id="21" presetID="1" presetClass="mediacall" presetSubtype="0" fill="hold" nodeType="withEffect">
                                  <p:stCondLst>
                                    <p:cond delay="0"/>
                                  </p:stCondLst>
                                  <p:childTnLst>
                                    <p:cmd type="call" cmd="playFrom(0.0)">
                                      <p:cBhvr>
                                        <p:cTn id="22" dur="3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âm thanh trả lời đúng">
            <a:hlinkClick r:id="" action="ppaction://media"/>
            <a:extLst>
              <a:ext uri="{FF2B5EF4-FFF2-40B4-BE49-F238E27FC236}">
                <a16:creationId xmlns:a16="http://schemas.microsoft.com/office/drawing/2014/main" xmlns="" id="{5D62246F-7A3B-4EE9-3307-9443C0C29C03}"/>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4"/>
          <a:stretch>
            <a:fillRect/>
          </a:stretch>
        </p:blipFill>
        <p:spPr>
          <a:xfrm>
            <a:off x="-723900" y="5408176"/>
            <a:ext cx="609600" cy="609600"/>
          </a:xfrm>
          <a:prstGeom prst="rect">
            <a:avLst/>
          </a:prstGeom>
        </p:spPr>
      </p:pic>
      <p:pic>
        <p:nvPicPr>
          <p:cNvPr id="3" name="Picture 2">
            <a:extLst>
              <a:ext uri="{FF2B5EF4-FFF2-40B4-BE49-F238E27FC236}">
                <a16:creationId xmlns:a16="http://schemas.microsoft.com/office/drawing/2014/main" xmlns="" id="{77CDAD45-D128-C9BC-B600-92A6A56E07E1}"/>
              </a:ext>
            </a:extLst>
          </p:cNvPr>
          <p:cNvPicPr>
            <a:picLocks noChangeAspect="1"/>
          </p:cNvPicPr>
          <p:nvPr/>
        </p:nvPicPr>
        <p:blipFill>
          <a:blip r:embed="rId5"/>
          <a:stretch>
            <a:fillRect/>
          </a:stretch>
        </p:blipFill>
        <p:spPr>
          <a:xfrm>
            <a:off x="556054" y="1123263"/>
            <a:ext cx="10847369" cy="5865157"/>
          </a:xfrm>
          <a:prstGeom prst="rect">
            <a:avLst/>
          </a:prstGeom>
        </p:spPr>
      </p:pic>
      <p:sp>
        <p:nvSpPr>
          <p:cNvPr id="8" name="Snip Diagonal Corner Rectangle 7">
            <a:extLst>
              <a:ext uri="{FF2B5EF4-FFF2-40B4-BE49-F238E27FC236}">
                <a16:creationId xmlns:a16="http://schemas.microsoft.com/office/drawing/2014/main" xmlns="" id="{8A888230-3272-F293-D962-C7053D0A8F0F}"/>
              </a:ext>
            </a:extLst>
          </p:cNvPr>
          <p:cNvSpPr/>
          <p:nvPr/>
        </p:nvSpPr>
        <p:spPr>
          <a:xfrm>
            <a:off x="1539585" y="103043"/>
            <a:ext cx="8743950" cy="1164789"/>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0" i="0" dirty="0">
                <a:solidFill>
                  <a:srgbClr val="000000"/>
                </a:solidFill>
                <a:effectLst/>
                <a:latin typeface="Calibri" panose="020F0502020204030204" pitchFamily="34" charset="0"/>
                <a:cs typeface="Calibri" panose="020F0502020204030204" pitchFamily="34" charset="0"/>
              </a:rPr>
              <a:t>b. </a:t>
            </a:r>
            <a:r>
              <a:rPr lang="en-US" sz="4000" b="0" i="0" dirty="0" err="1">
                <a:solidFill>
                  <a:srgbClr val="000000"/>
                </a:solidFill>
                <a:effectLst/>
                <a:latin typeface="Calibri" panose="020F0502020204030204" pitchFamily="34" charset="0"/>
                <a:cs typeface="Calibri" panose="020F0502020204030204" pitchFamily="34" charset="0"/>
              </a:rPr>
              <a:t>Tác</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giả</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chọn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tả</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những</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đặc</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điểm</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hình</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dáng</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và</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hoạt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động</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nào</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của</a:t>
            </a:r>
            <a:r>
              <a:rPr lang="en-US" sz="4000" b="0" i="0" dirty="0">
                <a:solidFill>
                  <a:srgbClr val="000000"/>
                </a:solidFill>
                <a:effectLst/>
                <a:latin typeface="Calibri" panose="020F0502020204030204" pitchFamily="34" charset="0"/>
                <a:cs typeface="Calibri" panose="020F0502020204030204" pitchFamily="34" charset="0"/>
              </a:rPr>
              <a:t> con </a:t>
            </a:r>
            <a:r>
              <a:rPr lang="en-US" sz="4000" b="0" i="0" dirty="0" err="1">
                <a:solidFill>
                  <a:srgbClr val="000000"/>
                </a:solidFill>
                <a:effectLst/>
                <a:latin typeface="Calibri" panose="020F0502020204030204" pitchFamily="34" charset="0"/>
                <a:cs typeface="Calibri" panose="020F0502020204030204" pitchFamily="34" charset="0"/>
              </a:rPr>
              <a:t>vật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ấy</a:t>
            </a:r>
            <a:r>
              <a:rPr lang="en-US" sz="40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98158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11" presetID="1" presetClass="mediacall" presetSubtype="0" fill="hold" nodeType="withEffect">
                                  <p:stCondLst>
                                    <p:cond delay="0"/>
                                  </p:stCondLst>
                                  <p:childTnLst>
                                    <p:cmd type="call" cmd="playFrom(0.0)">
                                      <p:cBhvr>
                                        <p:cTn id="12" dur="3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71444E1-FB88-08EB-8C21-156311B90878}"/>
              </a:ext>
            </a:extLst>
          </p:cNvPr>
          <p:cNvSpPr txBox="1"/>
          <p:nvPr/>
        </p:nvSpPr>
        <p:spPr>
          <a:xfrm>
            <a:off x="854720" y="148982"/>
            <a:ext cx="10331970" cy="1323439"/>
          </a:xfrm>
          <a:prstGeom prst="rect">
            <a:avLst/>
          </a:prstGeom>
          <a:noFill/>
        </p:spPr>
        <p:txBody>
          <a:bodyPr wrap="square">
            <a:spAutoFit/>
          </a:bodyPr>
          <a:lstStyle/>
          <a:p>
            <a:pPr algn="just"/>
            <a:r>
              <a:rPr lang="en-US" sz="4000" b="1" i="0" dirty="0">
                <a:solidFill>
                  <a:srgbClr val="FF0000"/>
                </a:solidFill>
                <a:effectLst/>
                <a:latin typeface="Calibri" panose="020F0502020204030204" pitchFamily="34" charset="0"/>
                <a:cs typeface="Calibri" panose="020F0502020204030204" pitchFamily="34" charset="0"/>
              </a:rPr>
              <a:t>c. </a:t>
            </a:r>
            <a:r>
              <a:rPr lang="en-US" sz="4000" b="1" i="0" dirty="0" err="1">
                <a:solidFill>
                  <a:srgbClr val="FF0000"/>
                </a:solidFill>
                <a:effectLst/>
                <a:latin typeface="Calibri" panose="020F0502020204030204" pitchFamily="34" charset="0"/>
                <a:cs typeface="Calibri" panose="020F0502020204030204" pitchFamily="34" charset="0"/>
              </a:rPr>
              <a:t>Tìm</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hình</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ảnh</a:t>
            </a:r>
            <a:r>
              <a:rPr lang="en-US" sz="4000" b="1" i="0" dirty="0">
                <a:solidFill>
                  <a:srgbClr val="FF0000"/>
                </a:solidFill>
                <a:effectLst/>
                <a:latin typeface="Calibri" panose="020F0502020204030204" pitchFamily="34" charset="0"/>
                <a:cs typeface="Calibri" panose="020F0502020204030204" pitchFamily="34" charset="0"/>
              </a:rPr>
              <a:t> so </a:t>
            </a:r>
            <a:r>
              <a:rPr lang="en-US" sz="4000" b="1" i="0" dirty="0" err="1">
                <a:solidFill>
                  <a:srgbClr val="FF0000"/>
                </a:solidFill>
                <a:effectLst/>
                <a:latin typeface="Calibri" panose="020F0502020204030204" pitchFamily="34" charset="0"/>
                <a:cs typeface="Calibri" panose="020F0502020204030204" pitchFamily="34" charset="0"/>
              </a:rPr>
              <a:t>sánh</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nhân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hóa</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trong</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bài</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văn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và</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nêu</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tác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dụng</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của</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những</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hình</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ảnh</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đó</a:t>
            </a:r>
            <a:r>
              <a:rPr lang="en-US" sz="4000" b="1" i="0" dirty="0">
                <a:solidFill>
                  <a:srgbClr val="FF0000"/>
                </a:solidFill>
                <a:effectLst/>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xmlns="" id="{EBE962EF-E470-D865-572A-947C0F88F0CD}"/>
              </a:ext>
            </a:extLst>
          </p:cNvPr>
          <p:cNvSpPr txBox="1"/>
          <p:nvPr/>
        </p:nvSpPr>
        <p:spPr>
          <a:xfrm>
            <a:off x="1284398" y="2474893"/>
            <a:ext cx="9472614" cy="1077218"/>
          </a:xfrm>
          <a:prstGeom prst="rect">
            <a:avLst/>
          </a:prstGeom>
          <a:noFill/>
        </p:spPr>
        <p:txBody>
          <a:bodyPr wrap="square" rtlCol="0">
            <a:spAutoFit/>
          </a:bodyPr>
          <a:lstStyle/>
          <a:p>
            <a:pPr algn="just"/>
            <a:r>
              <a:rPr lang="x-none" sz="3200" dirty="0">
                <a:latin typeface="Calibri" panose="020F0502020204030204" pitchFamily="34" charset="0"/>
                <a:cs typeface="Calibri" panose="020F0502020204030204" pitchFamily="34" charset="0"/>
                <a:sym typeface="Wingdings" pitchFamily="2" charset="2"/>
              </a:rPr>
              <a: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ảnh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chiếp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út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kháo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nhỏ</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Tuyệt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Tuyệt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Tuyệt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tỏ</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vẻ</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lắm</a:t>
            </a:r>
            <a:r>
              <a:rPr lang="en-US" sz="3200" dirty="0">
                <a:latin typeface="Calibri" panose="020F0502020204030204" pitchFamily="34" charset="0"/>
                <a:cs typeface="Calibri" panose="020F0502020204030204" pitchFamily="34" charset="0"/>
              </a:rPr>
              <a:t>!”.</a:t>
            </a:r>
            <a:r>
              <a:rPr lang="x-none" sz="3200" dirty="0">
                <a:latin typeface="Calibri" panose="020F0502020204030204" pitchFamily="34" charset="0"/>
                <a:cs typeface="Calibri" panose="020F0502020204030204" pitchFamily="34" charset="0"/>
              </a:rPr>
              <a:t> </a:t>
            </a:r>
          </a:p>
        </p:txBody>
      </p:sp>
      <p:pic>
        <p:nvPicPr>
          <p:cNvPr id="7" name="âm thanh trả lời đúng">
            <a:hlinkClick r:id="" action="ppaction://media"/>
            <a:extLst>
              <a:ext uri="{FF2B5EF4-FFF2-40B4-BE49-F238E27FC236}">
                <a16:creationId xmlns:a16="http://schemas.microsoft.com/office/drawing/2014/main" xmlns="" id="{5D62246F-7A3B-4EE9-3307-9443C0C29C03}"/>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4"/>
          <a:stretch>
            <a:fillRect/>
          </a:stretch>
        </p:blipFill>
        <p:spPr>
          <a:xfrm>
            <a:off x="-701337" y="1638939"/>
            <a:ext cx="609600" cy="609600"/>
          </a:xfrm>
          <a:prstGeom prst="rect">
            <a:avLst/>
          </a:prstGeom>
        </p:spPr>
      </p:pic>
      <p:sp>
        <p:nvSpPr>
          <p:cNvPr id="3" name="TextBox 2">
            <a:extLst>
              <a:ext uri="{FF2B5EF4-FFF2-40B4-BE49-F238E27FC236}">
                <a16:creationId xmlns:a16="http://schemas.microsoft.com/office/drawing/2014/main" xmlns="" id="{51460C2F-861A-DC5A-901A-C51965E6F5BD}"/>
              </a:ext>
            </a:extLst>
          </p:cNvPr>
          <p:cNvSpPr txBox="1"/>
          <p:nvPr/>
        </p:nvSpPr>
        <p:spPr>
          <a:xfrm>
            <a:off x="1346375" y="3749219"/>
            <a:ext cx="9410637" cy="1077218"/>
          </a:xfrm>
          <a:prstGeom prst="rect">
            <a:avLst/>
          </a:prstGeom>
          <a:noFill/>
        </p:spPr>
        <p:txBody>
          <a:bodyPr wrap="square">
            <a:spAutoFit/>
          </a:bodyPr>
          <a:lstStyle/>
          <a:p>
            <a:pPr algn="just"/>
            <a:r>
              <a:rPr lang="x-none" sz="3200" dirty="0">
                <a:solidFill>
                  <a:schemeClr val="tx1">
                    <a:lumMod val="95000"/>
                    <a:lumOff val="5000"/>
                  </a:schemeClr>
                </a:solidFill>
                <a:latin typeface="Calibri" panose="020F0502020204030204" pitchFamily="34" charset="0"/>
                <a:cs typeface="Calibri" panose="020F0502020204030204" pitchFamily="34" charset="0"/>
                <a:sym typeface="Wingdings" pitchFamily="2" charset="2"/>
              </a:rPr>
              <a:t></a:t>
            </a:r>
            <a:r>
              <a:rPr lang="en-US" sz="3200" dirty="0" err="1">
                <a:solidFill>
                  <a:schemeClr val="tx1">
                    <a:lumMod val="95000"/>
                    <a:lumOff val="5000"/>
                  </a:schemeClr>
                </a:solidFill>
                <a:latin typeface="Calibri" panose="020F0502020204030204" pitchFamily="34" charset="0"/>
                <a:cs typeface="Calibri" panose="020F0502020204030204" pitchFamily="34" charset="0"/>
                <a:sym typeface="Wingdings" pitchFamily="2" charset="2"/>
              </a:rPr>
              <a:t>T</a:t>
            </a:r>
            <a:r>
              <a:rPr lang="en-US" sz="3200" dirty="0" err="1">
                <a:solidFill>
                  <a:schemeClr val="tx1">
                    <a:lumMod val="95000"/>
                    <a:lumOff val="5000"/>
                  </a:schemeClr>
                </a:solidFill>
                <a:latin typeface="Calibri" panose="020F0502020204030204" pitchFamily="34" charset="0"/>
                <a:cs typeface="Calibri" panose="020F0502020204030204" pitchFamily="34" charset="0"/>
              </a:rPr>
              <a:t>ác</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dụng</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của</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những</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hình</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ảnh</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solidFill>
                  <a:schemeClr val="tx1">
                    <a:lumMod val="95000"/>
                    <a:lumOff val="5000"/>
                  </a:schemeClr>
                </a:solidFill>
                <a:latin typeface="Calibri" panose="020F0502020204030204" pitchFamily="34" charset="0"/>
                <a:cs typeface="Calibri" panose="020F0502020204030204" pitchFamily="34" charset="0"/>
              </a:rPr>
              <a:t>đó</a:t>
            </a:r>
            <a:r>
              <a:rPr lang="en-US" sz="3200" dirty="0">
                <a:solidFill>
                  <a:schemeClr val="tx1">
                    <a:lumMod val="95000"/>
                    <a:lumOff val="5000"/>
                  </a:schemeClr>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con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trở</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gũi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hơn</a:t>
            </a:r>
            <a:r>
              <a:rPr lang="en-US" sz="3200" dirty="0">
                <a:latin typeface="Calibri" panose="020F0502020204030204" pitchFamily="34" charset="0"/>
                <a:cs typeface="Calibri" panose="020F0502020204030204" pitchFamily="34" charset="0"/>
              </a:rPr>
              <a:t>.</a:t>
            </a:r>
            <a:r>
              <a:rPr lang="x-none" sz="3200" dirty="0">
                <a:latin typeface="Calibri" panose="020F0502020204030204" pitchFamily="34" charset="0"/>
                <a:cs typeface="Calibri" panose="020F0502020204030204" pitchFamily="34" charset="0"/>
              </a:rPr>
              <a:t> </a:t>
            </a:r>
            <a:endParaRPr lang="x-none" sz="32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D89BEF29-F806-58E3-B8B6-EC520BF6428B}"/>
              </a:ext>
            </a:extLst>
          </p:cNvPr>
          <p:cNvSpPr txBox="1"/>
          <p:nvPr/>
        </p:nvSpPr>
        <p:spPr>
          <a:xfrm>
            <a:off x="1315386" y="1632531"/>
            <a:ext cx="9282659" cy="584775"/>
          </a:xfrm>
          <a:prstGeom prst="rect">
            <a:avLst/>
          </a:prstGeom>
          <a:noFill/>
        </p:spPr>
        <p:txBody>
          <a:bodyPr wrap="square">
            <a:spAutoFit/>
          </a:bodyPr>
          <a:lstStyle/>
          <a:p>
            <a:r>
              <a:rPr lang="en-US" sz="3200" dirty="0">
                <a:sym typeface="Wingdings" pitchFamily="2" charset="2"/>
              </a:rPr>
              <a:t> </a:t>
            </a:r>
            <a:r>
              <a:rPr lang="en-US" sz="3200" dirty="0" err="1"/>
              <a:t>Hình</a:t>
            </a:r>
            <a:r>
              <a:rPr lang="en-US" sz="3200" dirty="0"/>
              <a:t> </a:t>
            </a:r>
            <a:r>
              <a:rPr lang="en-US" sz="3200" dirty="0" err="1"/>
              <a:t>ảnh</a:t>
            </a:r>
            <a:r>
              <a:rPr lang="en-US" sz="3200" dirty="0"/>
              <a:t> so </a:t>
            </a:r>
            <a:r>
              <a:rPr lang="en-US" sz="3200" dirty="0" err="1"/>
              <a:t>sánh</a:t>
            </a:r>
            <a:r>
              <a:rPr lang="en-US" sz="3200" dirty="0"/>
              <a:t>: “</a:t>
            </a:r>
            <a:r>
              <a:rPr lang="en-US" sz="3200" dirty="0" err="1"/>
              <a:t>trống</a:t>
            </a:r>
            <a:r>
              <a:rPr lang="en-US" sz="3200" dirty="0"/>
              <a:t> </a:t>
            </a:r>
            <a:r>
              <a:rPr lang="en-US" sz="3200" dirty="0" err="1"/>
              <a:t>choai</a:t>
            </a:r>
            <a:r>
              <a:rPr lang="en-US" sz="3200" dirty="0"/>
              <a:t> </a:t>
            </a:r>
            <a:r>
              <a:rPr lang="en-US" sz="3200" dirty="0" err="1"/>
              <a:t>lớn</a:t>
            </a:r>
            <a:r>
              <a:rPr lang="en-US" sz="3200" dirty="0"/>
              <a:t> </a:t>
            </a:r>
            <a:r>
              <a:rPr lang="en-US" sz="3200" dirty="0" err="1"/>
              <a:t>nhanh</a:t>
            </a:r>
            <a:r>
              <a:rPr lang="en-US" sz="3200" dirty="0"/>
              <a:t> </a:t>
            </a:r>
            <a:r>
              <a:rPr lang="en-US" sz="3200" dirty="0" err="1"/>
              <a:t>như</a:t>
            </a:r>
            <a:r>
              <a:rPr lang="en-US" sz="3200" dirty="0"/>
              <a:t> </a:t>
            </a:r>
            <a:r>
              <a:rPr lang="en-US" sz="3200" dirty="0" err="1"/>
              <a:t>thổi</a:t>
            </a:r>
            <a:r>
              <a:rPr lang="en-US" sz="3200" dirty="0"/>
              <a:t>"</a:t>
            </a:r>
            <a:endParaRPr lang="x-none" sz="3200" dirty="0">
              <a:latin typeface="Calibri" panose="020F0502020204030204" pitchFamily="34" charset="0"/>
              <a:cs typeface="Calibri" panose="020F0502020204030204" pitchFamily="34" charset="0"/>
            </a:endParaRPr>
          </a:p>
        </p:txBody>
      </p:sp>
      <p:pic>
        <p:nvPicPr>
          <p:cNvPr id="10" name="âm thanh trả lời đúng">
            <a:hlinkClick r:id="" action="ppaction://media"/>
            <a:extLst>
              <a:ext uri="{FF2B5EF4-FFF2-40B4-BE49-F238E27FC236}">
                <a16:creationId xmlns:a16="http://schemas.microsoft.com/office/drawing/2014/main" xmlns="" id="{A26B217B-79F3-0AB5-495B-82CEF6951FD6}"/>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4"/>
          <a:stretch>
            <a:fillRect/>
          </a:stretch>
        </p:blipFill>
        <p:spPr>
          <a:xfrm>
            <a:off x="-901206" y="2647146"/>
            <a:ext cx="609600" cy="609600"/>
          </a:xfrm>
          <a:prstGeom prst="rect">
            <a:avLst/>
          </a:prstGeom>
        </p:spPr>
      </p:pic>
      <p:pic>
        <p:nvPicPr>
          <p:cNvPr id="11" name="âm thanh trả lời đúng">
            <a:hlinkClick r:id="" action="ppaction://media"/>
            <a:extLst>
              <a:ext uri="{FF2B5EF4-FFF2-40B4-BE49-F238E27FC236}">
                <a16:creationId xmlns:a16="http://schemas.microsoft.com/office/drawing/2014/main" xmlns="" id="{E3108CB9-4FCC-45F4-EABD-9725549598A6}"/>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4"/>
          <a:stretch>
            <a:fillRect/>
          </a:stretch>
        </p:blipFill>
        <p:spPr>
          <a:xfrm>
            <a:off x="-977953" y="3749219"/>
            <a:ext cx="609600" cy="609600"/>
          </a:xfrm>
          <a:prstGeom prst="rect">
            <a:avLst/>
          </a:prstGeom>
        </p:spPr>
      </p:pic>
    </p:spTree>
    <p:extLst>
      <p:ext uri="{BB962C8B-B14F-4D97-AF65-F5344CB8AC3E}">
        <p14:creationId xmlns:p14="http://schemas.microsoft.com/office/powerpoint/2010/main" val="2721768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par>
                                <p:cTn id="8" presetID="1" presetClass="mediacall" presetSubtype="0" fill="hold" nodeType="withEffect">
                                  <p:stCondLst>
                                    <p:cond delay="0"/>
                                  </p:stCondLst>
                                  <p:childTnLst>
                                    <p:cmd type="call" cmd="playFrom(0.0)">
                                      <p:cBhvr>
                                        <p:cTn id="9" dur="3684"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heckerboard(across)">
                                      <p:cBhvr>
                                        <p:cTn id="14" dur="500"/>
                                        <p:tgtEl>
                                          <p:spTgt spid="6">
                                            <p:txEl>
                                              <p:pRg st="0" end="0"/>
                                            </p:txEl>
                                          </p:spTgt>
                                        </p:tgtEl>
                                      </p:cBhvr>
                                    </p:animEffect>
                                  </p:childTnLst>
                                </p:cTn>
                              </p:par>
                              <p:par>
                                <p:cTn id="15" presetID="1" presetClass="mediacall" presetSubtype="0" fill="hold" nodeType="withEffect">
                                  <p:stCondLst>
                                    <p:cond delay="0"/>
                                  </p:stCondLst>
                                  <p:childTnLst>
                                    <p:cmd type="call" cmd="playFrom(0.0)">
                                      <p:cBhvr>
                                        <p:cTn id="16" dur="3684"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0"/>
                                  </p:stCondLst>
                                  <p:childTnLst>
                                    <p:cmd type="call" cmd="playFrom(0.0)">
                                      <p:cBhvr>
                                        <p:cTn id="24" dur="36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7"/>
                </p:tgtEl>
              </p:cMediaNode>
            </p:audio>
            <p:audio>
              <p:cMediaNode vol="80000" showWhenStopped="0">
                <p:cTn id="26" fill="hold" display="0">
                  <p:stCondLst>
                    <p:cond delay="indefinite"/>
                  </p:stCondLst>
                  <p:endCondLst>
                    <p:cond evt="onStopAudio" delay="0">
                      <p:tgtEl>
                        <p:sldTgt/>
                      </p:tgtEl>
                    </p:cond>
                  </p:endCondLst>
                </p:cTn>
                <p:tgtEl>
                  <p:spTgt spid="10"/>
                </p:tgtEl>
              </p:cMediaNode>
            </p:audio>
            <p:audio>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89E4D2A-274A-2EA3-BA9E-D71178AAA169}"/>
              </a:ext>
            </a:extLst>
          </p:cNvPr>
          <p:cNvSpPr txBox="1"/>
          <p:nvPr/>
        </p:nvSpPr>
        <p:spPr>
          <a:xfrm>
            <a:off x="2474119" y="301109"/>
            <a:ext cx="7243762" cy="132343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en-US" sz="8000" dirty="0" err="1">
                <a:solidFill>
                  <a:srgbClr val="0353FF"/>
                </a:solidFill>
                <a:latin typeface="UTM Mother" panose="02040603050506020204" pitchFamily="18" charset="0"/>
                <a:cs typeface="Arial" panose="020B0604020202020204" pitchFamily="34" charset="0"/>
              </a:rPr>
              <a:t>Bài</a:t>
            </a:r>
            <a:r>
              <a:rPr lang="en-US" sz="8000" dirty="0">
                <a:solidFill>
                  <a:srgbClr val="0353FF"/>
                </a:solidFill>
                <a:latin typeface="UTM Mother" panose="02040603050506020204" pitchFamily="18" charset="0"/>
                <a:cs typeface="Arial" panose="020B0604020202020204" pitchFamily="34" charset="0"/>
              </a:rPr>
              <a:t> </a:t>
            </a:r>
            <a:r>
              <a:rPr lang="en-US" sz="8000" dirty="0" err="1">
                <a:solidFill>
                  <a:srgbClr val="0353FF"/>
                </a:solidFill>
                <a:latin typeface="UTM Mother" panose="02040603050506020204" pitchFamily="18" charset="0"/>
                <a:cs typeface="Arial" panose="020B0604020202020204" pitchFamily="34" charset="0"/>
              </a:rPr>
              <a:t>Tập</a:t>
            </a:r>
            <a:r>
              <a:rPr lang="en-US" sz="8000" dirty="0">
                <a:solidFill>
                  <a:srgbClr val="0353FF"/>
                </a:solidFill>
                <a:latin typeface="UTM Mother" panose="02040603050506020204" pitchFamily="18" charset="0"/>
                <a:cs typeface="Arial" panose="020B0604020202020204" pitchFamily="34" charset="0"/>
              </a:rPr>
              <a:t> 2</a:t>
            </a:r>
            <a:endParaRPr lang="sv-SE" sz="8000" dirty="0">
              <a:solidFill>
                <a:srgbClr val="0353FF"/>
              </a:solidFill>
              <a:latin typeface="UTM Mother" panose="02040603050506020204" pitchFamily="18" charset="0"/>
              <a:cs typeface="Arial" panose="020B0604020202020204" pitchFamily="34" charset="0"/>
            </a:endParaRPr>
          </a:p>
        </p:txBody>
      </p:sp>
      <p:sp>
        <p:nvSpPr>
          <p:cNvPr id="8" name="Rounded Rectangle 7">
            <a:extLst>
              <a:ext uri="{FF2B5EF4-FFF2-40B4-BE49-F238E27FC236}">
                <a16:creationId xmlns:a16="http://schemas.microsoft.com/office/drawing/2014/main" xmlns="" id="{7CADA617-BFB4-4ED0-4D7C-089DE3CEF531}"/>
              </a:ext>
            </a:extLst>
          </p:cNvPr>
          <p:cNvSpPr/>
          <p:nvPr/>
        </p:nvSpPr>
        <p:spPr>
          <a:xfrm>
            <a:off x="1600201" y="1624548"/>
            <a:ext cx="7772400" cy="2768709"/>
          </a:xfrm>
          <a:prstGeom prst="roundRect">
            <a:avLst/>
          </a:prstGeom>
          <a:ln w="76200">
            <a:prstDash val="lgDashDotDot"/>
          </a:ln>
        </p:spPr>
        <p:style>
          <a:lnRef idx="2">
            <a:schemeClr val="accent5"/>
          </a:lnRef>
          <a:fillRef idx="1">
            <a:schemeClr val="lt1"/>
          </a:fillRef>
          <a:effectRef idx="0">
            <a:schemeClr val="accent5"/>
          </a:effectRef>
          <a:fontRef idx="minor">
            <a:schemeClr val="dk1"/>
          </a:fontRef>
        </p:style>
        <p:txBody>
          <a:bodyPr rtlCol="0" anchor="ctr"/>
          <a:lstStyle/>
          <a:p>
            <a:pPr algn="just">
              <a:lnSpc>
                <a:spcPts val="4500"/>
              </a:lnSpc>
            </a:pP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4000" i="0" dirty="0">
                <a:solidFill>
                  <a:srgbClr val="000000"/>
                </a:solidFill>
                <a:effectLst/>
                <a:latin typeface="Calibri" panose="020F0502020204030204" pitchFamily="34" charset="0"/>
                <a:cs typeface="Calibri" panose="020F0502020204030204" pitchFamily="34" charset="0"/>
              </a:rPr>
              <a:t>Quan sát một con vật nuôi trong nhà mà em thích và ghi chép lại những điều em quan sát được.</a:t>
            </a: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955813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CD88B68-99CD-2ED4-90AB-8999294EB3B9}"/>
              </a:ext>
            </a:extLst>
          </p:cNvPr>
          <p:cNvSpPr txBox="1"/>
          <p:nvPr/>
        </p:nvSpPr>
        <p:spPr>
          <a:xfrm>
            <a:off x="1877020" y="766732"/>
            <a:ext cx="8437959" cy="5386090"/>
          </a:xfrm>
          <a:prstGeom prst="rect">
            <a:avLst/>
          </a:prstGeom>
          <a:noFill/>
        </p:spPr>
        <p:txBody>
          <a:bodyPr wrap="square">
            <a:spAutoFit/>
          </a:bodyPr>
          <a:lstStyle/>
          <a:p>
            <a:pPr algn="ctr"/>
            <a:r>
              <a:rPr lang="en-US" sz="4400" b="1" dirty="0" err="1">
                <a:solidFill>
                  <a:srgbClr val="2944E9"/>
                </a:solidFill>
                <a:latin typeface="UTM Edwardian" panose="02040603050506020204" pitchFamily="18" charset="0"/>
              </a:rPr>
              <a:t>Thứ</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ngày</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tháng</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năm</a:t>
            </a:r>
            <a:r>
              <a:rPr lang="en-US" sz="4400" b="1" dirty="0">
                <a:solidFill>
                  <a:srgbClr val="2944E9"/>
                </a:solidFill>
                <a:latin typeface="UTM Edwardian" panose="02040603050506020204" pitchFamily="18" charset="0"/>
              </a:rPr>
              <a:t> …</a:t>
            </a:r>
          </a:p>
          <a:p>
            <a:pPr algn="ctr"/>
            <a:r>
              <a:rPr lang="vi-VN" sz="6000" dirty="0">
                <a:solidFill>
                  <a:srgbClr val="E30002"/>
                </a:solidFill>
                <a:latin typeface="UTM Mother" panose="02040603050506020204" pitchFamily="18"/>
                <a:cs typeface="Calibri" panose="020F0502020204030204" pitchFamily="34" charset="0"/>
              </a:rPr>
              <a:t>Tiếng việt</a:t>
            </a:r>
          </a:p>
          <a:p>
            <a:pPr algn="ctr"/>
            <a:r>
              <a:rPr lang="vi-VN" sz="6000" b="1" dirty="0">
                <a:ln w="10160">
                  <a:solidFill>
                    <a:srgbClr val="92D050"/>
                  </a:solidFill>
                  <a:prstDash val="solid"/>
                </a:ln>
                <a:solidFill>
                  <a:srgbClr val="FFFF00"/>
                </a:solidFill>
                <a:effectLst>
                  <a:glow rad="101600">
                    <a:srgbClr val="469F6F">
                      <a:alpha val="60000"/>
                    </a:srgbClr>
                  </a:glow>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Chủ điểm: Thế giới quanh ta</a:t>
            </a:r>
          </a:p>
          <a:p>
            <a:pPr algn="ctr"/>
            <a:r>
              <a:rPr lang="vi-VN" sz="6000" b="1" dirty="0">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Tuần 28: Viết</a:t>
            </a:r>
          </a:p>
          <a:p>
            <a:pPr algn="ctr"/>
            <a:r>
              <a:rPr lang="vi-VN" sz="6000" b="1" dirty="0">
                <a:ln w="10160">
                  <a:solidFill>
                    <a:srgbClr val="7030A0"/>
                  </a:solidFill>
                  <a:prstDash val="solid"/>
                </a:ln>
                <a:solidFill>
                  <a:srgbClr val="82F0FF"/>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Quan sát, tìm ý cho bài văn miêu tả con vật</a:t>
            </a:r>
          </a:p>
        </p:txBody>
      </p:sp>
    </p:spTree>
    <p:extLst>
      <p:ext uri="{BB962C8B-B14F-4D97-AF65-F5344CB8AC3E}">
        <p14:creationId xmlns:p14="http://schemas.microsoft.com/office/powerpoint/2010/main" val="101894052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CC1D7D83-369C-18E7-7B12-1959B7E151CB}"/>
              </a:ext>
            </a:extLst>
          </p:cNvPr>
          <p:cNvSpPr/>
          <p:nvPr/>
        </p:nvSpPr>
        <p:spPr>
          <a:xfrm>
            <a:off x="0" y="1191491"/>
            <a:ext cx="12192000" cy="472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9600" dirty="0">
                <a:solidFill>
                  <a:schemeClr val="accent2">
                    <a:lumMod val="75000"/>
                  </a:schemeClr>
                </a:solidFill>
                <a:latin typeface="SVN-ARCO Typography" panose="020B0603050302020204" pitchFamily="34" charset="2"/>
                <a:cs typeface="Calibri" panose="020F0502020204030204" pitchFamily="34" charset="0"/>
              </a:rPr>
              <a:t>Gợi ý</a:t>
            </a:r>
          </a:p>
          <a:p>
            <a:pPr algn="ctr"/>
            <a:endParaRPr lang="en-US" sz="3000" dirty="0">
              <a:latin typeface="Calibri" panose="020F0502020204030204" pitchFamily="34" charset="0"/>
              <a:cs typeface="Calibri" panose="020F0502020204030204" pitchFamily="34" charset="0"/>
            </a:endParaRPr>
          </a:p>
          <a:p>
            <a:pPr marL="514350" indent="-514350" algn="just">
              <a:buAutoNum type="alphaLcPeriod"/>
            </a:pPr>
            <a:r>
              <a:rPr lang="en-US" sz="3600" dirty="0">
                <a:latin typeface="Calibri" panose="020F0502020204030204" pitchFamily="34" charset="0"/>
                <a:cs typeface="Calibri" panose="020F0502020204030204" pitchFamily="34" charset="0"/>
              </a:rPr>
              <a:t>E</a:t>
            </a:r>
            <a:r>
              <a:rPr lang="x-none" sz="3600" dirty="0">
                <a:latin typeface="Calibri" panose="020F0502020204030204" pitchFamily="34" charset="0"/>
                <a:cs typeface="Calibri" panose="020F0502020204030204" pitchFamily="34" charset="0"/>
              </a:rPr>
              <a:t>m chọn quan sát con vật nào? </a:t>
            </a:r>
            <a:r>
              <a:rPr lang="en-US" sz="3600" dirty="0">
                <a:latin typeface="Calibri" panose="020F0502020204030204" pitchFamily="34" charset="0"/>
                <a:cs typeface="Calibri" panose="020F0502020204030204" pitchFamily="34" charset="0"/>
              </a:rPr>
              <a:t>V</a:t>
            </a:r>
            <a:r>
              <a:rPr lang="x-none" sz="3600" dirty="0">
                <a:latin typeface="Calibri" panose="020F0502020204030204" pitchFamily="34" charset="0"/>
                <a:cs typeface="Calibri" panose="020F0502020204030204" pitchFamily="34" charset="0"/>
              </a:rPr>
              <a:t>ì sao em chọn quan sát con vật đó?</a:t>
            </a:r>
          </a:p>
          <a:p>
            <a:pPr marL="514350" indent="-514350" algn="just">
              <a:buAutoNum type="alphaLcPeriod"/>
            </a:pPr>
            <a:r>
              <a:rPr lang="en-US" sz="3600" dirty="0">
                <a:latin typeface="Calibri" panose="020F0502020204030204" pitchFamily="34" charset="0"/>
                <a:cs typeface="Calibri" panose="020F0502020204030204" pitchFamily="34" charset="0"/>
              </a:rPr>
              <a:t>E</a:t>
            </a:r>
            <a:r>
              <a:rPr lang="x-none" sz="3600" dirty="0">
                <a:latin typeface="Calibri" panose="020F0502020204030204" pitchFamily="34" charset="0"/>
                <a:cs typeface="Calibri" panose="020F0502020204030204" pitchFamily="34" charset="0"/>
              </a:rPr>
              <a:t>m quan sát những gì về con vật?</a:t>
            </a:r>
          </a:p>
          <a:p>
            <a:pPr marL="514350" indent="-514350" algn="just">
              <a:buAutoNum type="alphaLcPeriod"/>
            </a:pPr>
            <a:r>
              <a:rPr lang="en-US" sz="3600" dirty="0">
                <a:latin typeface="Calibri" panose="020F0502020204030204" pitchFamily="34" charset="0"/>
                <a:cs typeface="Calibri" panose="020F0502020204030204" pitchFamily="34" charset="0"/>
              </a:rPr>
              <a:t>E</a:t>
            </a:r>
            <a:r>
              <a:rPr lang="x-none" sz="3600" dirty="0">
                <a:latin typeface="Calibri" panose="020F0502020204030204" pitchFamily="34" charset="0"/>
                <a:cs typeface="Calibri" panose="020F0502020204030204" pitchFamily="34" charset="0"/>
              </a:rPr>
              <a:t>m có thể sử dụng những giác quan nào để quan sát?</a:t>
            </a:r>
          </a:p>
          <a:p>
            <a:pPr marL="514350" indent="-514350" algn="ctr">
              <a:buAutoNum type="alphaLcPeriod"/>
            </a:pPr>
            <a:endParaRPr lang="x-none" sz="3000" dirty="0">
              <a:latin typeface="Calibri" panose="020F0502020204030204" pitchFamily="34" charset="0"/>
              <a:cs typeface="Calibri" panose="020F0502020204030204" pitchFamily="34" charset="0"/>
            </a:endParaRPr>
          </a:p>
        </p:txBody>
      </p:sp>
      <p:pic>
        <p:nvPicPr>
          <p:cNvPr id="6" name="Am-thanh-nay-ra-y-tuong-www_tiengdong_com">
            <a:hlinkClick r:id="" action="ppaction://media"/>
            <a:extLst>
              <a:ext uri="{FF2B5EF4-FFF2-40B4-BE49-F238E27FC236}">
                <a16:creationId xmlns:a16="http://schemas.microsoft.com/office/drawing/2014/main" xmlns="" id="{C46C2FCB-1DCE-87B4-4CCD-38DAAE040A6A}"/>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4"/>
          <a:stretch>
            <a:fillRect/>
          </a:stretch>
        </p:blipFill>
        <p:spPr>
          <a:xfrm>
            <a:off x="-639763" y="2527592"/>
            <a:ext cx="487363" cy="487363"/>
          </a:xfrm>
          <a:prstGeom prst="rect">
            <a:avLst/>
          </a:prstGeom>
        </p:spPr>
      </p:pic>
    </p:spTree>
    <p:extLst>
      <p:ext uri="{BB962C8B-B14F-4D97-AF65-F5344CB8AC3E}">
        <p14:creationId xmlns:p14="http://schemas.microsoft.com/office/powerpoint/2010/main" val="3727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6"/>
                                        </p:tgtEl>
                                      </p:cBhvr>
                                    </p:cmd>
                                  </p:childTnLst>
                                </p:cTn>
                              </p:par>
                              <p:par>
                                <p:cTn id="7" presetID="43"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fade">
                                      <p:cBhvr>
                                        <p:cTn id="9" dur="50"/>
                                        <p:tgtEl>
                                          <p:spTgt spid="4">
                                            <p:txEl>
                                              <p:pRg st="2" end="2"/>
                                            </p:txEl>
                                          </p:spTgt>
                                        </p:tgtEl>
                                      </p:cBhvr>
                                    </p:animEffect>
                                    <p:anim calcmode="lin" valueType="num">
                                      <p:cBhvr>
                                        <p:cTn id="10" dur="2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1" dur="200" fill="hold"/>
                                        <p:tgtEl>
                                          <p:spTgt spid="4">
                                            <p:txEl>
                                              <p:pRg st="2" end="2"/>
                                            </p:txEl>
                                          </p:spTgt>
                                        </p:tgtEl>
                                        <p:attrNameLst>
                                          <p:attrName>ppt_y</p:attrName>
                                        </p:attrNameLst>
                                      </p:cBhvr>
                                      <p:tavLst>
                                        <p:tav tm="0">
                                          <p:val>
                                            <p:strVal val="#ppt_y+0.31"/>
                                          </p:val>
                                        </p:tav>
                                        <p:tav tm="100000">
                                          <p:val>
                                            <p:strVal val="#ppt_y+0.31"/>
                                          </p:val>
                                        </p:tav>
                                      </p:tavLst>
                                    </p:anim>
                                    <p:anim calcmode="lin" valueType="num">
                                      <p:cBhvr>
                                        <p:cTn id="12" dur="300" decel="50000" fill="hold">
                                          <p:stCondLst>
                                            <p:cond delay="200"/>
                                          </p:stCondLst>
                                        </p:cTn>
                                        <p:tgtEl>
                                          <p:spTgt spid="4">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 dur="300" decel="50000" fill="hold">
                                          <p:stCondLst>
                                            <p:cond delay="200"/>
                                          </p:stCondLst>
                                        </p:cTn>
                                        <p:tgtEl>
                                          <p:spTgt spid="4">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4" presetID="43"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
                                        <p:tgtEl>
                                          <p:spTgt spid="4">
                                            <p:txEl>
                                              <p:pRg st="3" end="3"/>
                                            </p:txEl>
                                          </p:spTgt>
                                        </p:tgtEl>
                                      </p:cBhvr>
                                    </p:animEffect>
                                    <p:anim calcmode="lin" valueType="num">
                                      <p:cBhvr>
                                        <p:cTn id="17" dur="2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8" dur="200" fill="hold"/>
                                        <p:tgtEl>
                                          <p:spTgt spid="4">
                                            <p:txEl>
                                              <p:pRg st="3" end="3"/>
                                            </p:txEl>
                                          </p:spTgt>
                                        </p:tgtEl>
                                        <p:attrNameLst>
                                          <p:attrName>ppt_y</p:attrName>
                                        </p:attrNameLst>
                                      </p:cBhvr>
                                      <p:tavLst>
                                        <p:tav tm="0">
                                          <p:val>
                                            <p:strVal val="#ppt_y+0.31"/>
                                          </p:val>
                                        </p:tav>
                                        <p:tav tm="100000">
                                          <p:val>
                                            <p:strVal val="#ppt_y+0.31"/>
                                          </p:val>
                                        </p:tav>
                                      </p:tavLst>
                                    </p:anim>
                                    <p:anim calcmode="lin" valueType="num">
                                      <p:cBhvr>
                                        <p:cTn id="19" dur="300" decel="50000" fill="hold">
                                          <p:stCondLst>
                                            <p:cond delay="200"/>
                                          </p:stCondLst>
                                        </p:cTn>
                                        <p:tgtEl>
                                          <p:spTgt spid="4">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300" decel="50000" fill="hold">
                                          <p:stCondLst>
                                            <p:cond delay="200"/>
                                          </p:stCondLst>
                                        </p:cTn>
                                        <p:tgtEl>
                                          <p:spTgt spid="4">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43"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
                                        <p:tgtEl>
                                          <p:spTgt spid="4">
                                            <p:txEl>
                                              <p:pRg st="4" end="4"/>
                                            </p:txEl>
                                          </p:spTgt>
                                        </p:tgtEl>
                                      </p:cBhvr>
                                    </p:animEffect>
                                    <p:anim calcmode="lin" valueType="num">
                                      <p:cBhvr>
                                        <p:cTn id="24" dur="2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200" fill="hold"/>
                                        <p:tgtEl>
                                          <p:spTgt spid="4">
                                            <p:txEl>
                                              <p:pRg st="4" end="4"/>
                                            </p:txEl>
                                          </p:spTgt>
                                        </p:tgtEl>
                                        <p:attrNameLst>
                                          <p:attrName>ppt_y</p:attrName>
                                        </p:attrNameLst>
                                      </p:cBhvr>
                                      <p:tavLst>
                                        <p:tav tm="0">
                                          <p:val>
                                            <p:strVal val="#ppt_y+0.31"/>
                                          </p:val>
                                        </p:tav>
                                        <p:tav tm="100000">
                                          <p:val>
                                            <p:strVal val="#ppt_y+0.31"/>
                                          </p:val>
                                        </p:tav>
                                      </p:tavLst>
                                    </p:anim>
                                    <p:anim calcmode="lin" valueType="num">
                                      <p:cBhvr>
                                        <p:cTn id="26" dur="300" decel="50000" fill="hold">
                                          <p:stCondLst>
                                            <p:cond delay="200"/>
                                          </p:stCondLst>
                                        </p:cTn>
                                        <p:tgtEl>
                                          <p:spTgt spid="4">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300" decel="50000" fill="hold">
                                          <p:stCondLst>
                                            <p:cond delay="200"/>
                                          </p:stCondLst>
                                        </p:cTn>
                                        <p:tgtEl>
                                          <p:spTgt spid="4">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51EBAC-A4BC-AB29-B416-DAA11C22983F}"/>
              </a:ext>
            </a:extLst>
          </p:cNvPr>
          <p:cNvPicPr>
            <a:picLocks noChangeAspect="1"/>
          </p:cNvPicPr>
          <p:nvPr/>
        </p:nvPicPr>
        <p:blipFill>
          <a:blip r:embed="rId2"/>
          <a:stretch>
            <a:fillRect/>
          </a:stretch>
        </p:blipFill>
        <p:spPr>
          <a:xfrm>
            <a:off x="5197768" y="2966102"/>
            <a:ext cx="6937731" cy="3891898"/>
          </a:xfrm>
          <a:prstGeom prst="rect">
            <a:avLst/>
          </a:prstGeom>
        </p:spPr>
      </p:pic>
      <p:pic>
        <p:nvPicPr>
          <p:cNvPr id="9" name="Picture 8">
            <a:extLst>
              <a:ext uri="{FF2B5EF4-FFF2-40B4-BE49-F238E27FC236}">
                <a16:creationId xmlns:a16="http://schemas.microsoft.com/office/drawing/2014/main" xmlns="" id="{66B4549F-254A-BCC9-FE35-1D0ACEBA506C}"/>
              </a:ext>
            </a:extLst>
          </p:cNvPr>
          <p:cNvPicPr>
            <a:picLocks noChangeAspect="1"/>
          </p:cNvPicPr>
          <p:nvPr/>
        </p:nvPicPr>
        <p:blipFill>
          <a:blip r:embed="rId3"/>
          <a:stretch>
            <a:fillRect/>
          </a:stretch>
        </p:blipFill>
        <p:spPr>
          <a:xfrm>
            <a:off x="-86496" y="0"/>
            <a:ext cx="6573794" cy="3774660"/>
          </a:xfrm>
          <a:prstGeom prst="rect">
            <a:avLst/>
          </a:prstGeom>
        </p:spPr>
      </p:pic>
    </p:spTree>
    <p:extLst>
      <p:ext uri="{BB962C8B-B14F-4D97-AF65-F5344CB8AC3E}">
        <p14:creationId xmlns:p14="http://schemas.microsoft.com/office/powerpoint/2010/main" val="3544078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8E8C6698-25C9-5058-DEF5-8C5AF1A5CE72}"/>
              </a:ext>
            </a:extLst>
          </p:cNvPr>
          <p:cNvSpPr/>
          <p:nvPr/>
        </p:nvSpPr>
        <p:spPr>
          <a:xfrm>
            <a:off x="0" y="0"/>
            <a:ext cx="12192000" cy="6858000"/>
          </a:xfrm>
          <a:prstGeom prst="roundRect">
            <a:avLst/>
          </a:prstGeom>
          <a:solidFill>
            <a:schemeClr val="lt1">
              <a:alpha val="96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vi-VN" sz="8800" dirty="0">
                <a:solidFill>
                  <a:srgbClr val="C54412"/>
                </a:solidFill>
                <a:latin typeface="SVN-ARCO Typography" panose="020B0603050302020204" pitchFamily="34" charset="2"/>
                <a:cs typeface="Calibri" panose="020F0502020204030204" pitchFamily="34" charset="0"/>
              </a:rPr>
              <a:t>Gợi ý</a:t>
            </a:r>
          </a:p>
          <a:p>
            <a:pPr algn="ctr"/>
            <a:endParaRPr lang="en-US" sz="4000" dirty="0">
              <a:solidFill>
                <a:schemeClr val="accent2">
                  <a:lumMod val="75000"/>
                </a:schemeClr>
              </a:solidFill>
              <a:latin typeface="SVN-ARCO Typography" panose="020B0603050302020204" pitchFamily="34" charset="2"/>
              <a:cs typeface="Calibri" panose="020F0502020204030204" pitchFamily="34" charset="0"/>
            </a:endParaRPr>
          </a:p>
          <a:p>
            <a:pPr algn="just"/>
            <a:r>
              <a:rPr lang="vi-VN" sz="2800" b="0" i="0" dirty="0">
                <a:solidFill>
                  <a:schemeClr val="tx1"/>
                </a:solidFill>
                <a:effectLst/>
                <a:latin typeface="Calibri" panose="020F0502020204030204" pitchFamily="34" charset="0"/>
                <a:cs typeface="Calibri" panose="020F0502020204030204" pitchFamily="34" charset="0"/>
              </a:rPr>
              <a:t>Mèo Bông là món quà bố tặng em nhân dịp giáng sinh năm ngoái. Bông có bộ lông trắng muốt, dài và mềm mượt như tơ. Chính nhờ lớp lông dày nên mùa đông Bông lúc nào cũng ấm. Bông có một chiếc đầu tròn, chiếc mũi xinh vừa phải. Đôi tai của Bông hình tam giác nhỏ nhắn. Mắt Bông màu xanh nước biển trong veo, rất đặc biệt. Những chiếc râu dài trắng tinh như cước thường rung lên mỗi khi Bông kêu. Bông rất thích được vuốt ve, chiều chuộng. Những lúc đang xem tivi, chú nằm vào lòng em như muốn em xoa vào bộ lông mềm mại </a:t>
            </a:r>
            <a:r>
              <a:rPr lang="vi-VN" sz="2800" b="0" i="0" dirty="0" err="1">
                <a:solidFill>
                  <a:schemeClr val="tx1"/>
                </a:solidFill>
                <a:effectLst/>
                <a:latin typeface="Calibri" panose="020F0502020204030204" pitchFamily="34" charset="0"/>
                <a:cs typeface="Calibri" panose="020F0502020204030204" pitchFamily="34" charset="0"/>
              </a:rPr>
              <a:t>của</a:t>
            </a:r>
            <a:r>
              <a:rPr lang="vi-VN" sz="2800" b="0" i="0" dirty="0">
                <a:solidFill>
                  <a:schemeClr val="tx1"/>
                </a:solidFill>
                <a:effectLst/>
                <a:latin typeface="Calibri" panose="020F0502020204030204" pitchFamily="34" charset="0"/>
                <a:cs typeface="Calibri" panose="020F0502020204030204" pitchFamily="34" charset="0"/>
              </a:rPr>
              <a:t> </a:t>
            </a:r>
            <a:r>
              <a:rPr lang="vi-VN" sz="2800" b="0" i="0" dirty="0" err="1">
                <a:solidFill>
                  <a:schemeClr val="tx1"/>
                </a:solidFill>
                <a:effectLst/>
                <a:latin typeface="Calibri" panose="020F0502020204030204" pitchFamily="34" charset="0"/>
                <a:cs typeface="Calibri" panose="020F0502020204030204" pitchFamily="34" charset="0"/>
              </a:rPr>
              <a:t>chú</a:t>
            </a:r>
            <a:r>
              <a:rPr lang="vi-VN" sz="2800" b="0" i="0" dirty="0">
                <a:solidFill>
                  <a:schemeClr val="tx1"/>
                </a:solidFill>
                <a:effectLst/>
                <a:latin typeface="Calibri" panose="020F0502020204030204" pitchFamily="34" charset="0"/>
                <a:cs typeface="Calibri" panose="020F0502020204030204" pitchFamily="34" charset="0"/>
              </a:rPr>
              <a:t>. </a:t>
            </a:r>
            <a:r>
              <a:rPr lang="vi-VN" sz="2800" b="0" i="0" dirty="0" err="1">
                <a:solidFill>
                  <a:schemeClr val="tx1"/>
                </a:solidFill>
                <a:effectLst/>
                <a:latin typeface="Calibri" panose="020F0502020204030204" pitchFamily="34" charset="0"/>
                <a:cs typeface="Calibri" panose="020F0502020204030204" pitchFamily="34" charset="0"/>
              </a:rPr>
              <a:t>Những</a:t>
            </a:r>
            <a:r>
              <a:rPr lang="vi-VN" sz="2800" b="0" i="0" dirty="0">
                <a:solidFill>
                  <a:schemeClr val="tx1"/>
                </a:solidFill>
                <a:effectLst/>
                <a:latin typeface="Calibri" panose="020F0502020204030204" pitchFamily="34" charset="0"/>
                <a:cs typeface="Calibri" panose="020F0502020204030204" pitchFamily="34" charset="0"/>
              </a:rPr>
              <a:t> ngày nắng ấm, Bông thường ra sân nằm cạnh gốc chanh, ưỡn cái bụng trắng hồng ra đón nắng. Đôi mắt cũng </a:t>
            </a:r>
            <a:r>
              <a:rPr lang="vi-VN" sz="2800" dirty="0">
                <a:solidFill>
                  <a:schemeClr val="tx1"/>
                </a:solidFill>
                <a:latin typeface="Calibri" panose="020F0502020204030204" pitchFamily="34" charset="0"/>
                <a:cs typeface="Calibri" panose="020F0502020204030204" pitchFamily="34" charset="0"/>
              </a:rPr>
              <a:t>ra vẻ </a:t>
            </a:r>
            <a:r>
              <a:rPr lang="vi-VN" sz="2800" b="0" i="0" dirty="0">
                <a:solidFill>
                  <a:schemeClr val="tx1"/>
                </a:solidFill>
                <a:effectLst/>
                <a:latin typeface="Calibri" panose="020F0502020204030204" pitchFamily="34" charset="0"/>
                <a:cs typeface="Calibri" panose="020F0502020204030204" pitchFamily="34" charset="0"/>
              </a:rPr>
              <a:t>lim dim, ngắm nhìn những đám mây giữa vòm trời trong xanh lồng lộng.</a:t>
            </a:r>
            <a:endParaRPr lang="x-none"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9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C13A8097-A016-B192-0984-9E55BBE25654}"/>
              </a:ext>
            </a:extLst>
          </p:cNvPr>
          <p:cNvSpPr/>
          <p:nvPr/>
        </p:nvSpPr>
        <p:spPr>
          <a:xfrm>
            <a:off x="1468582" y="1308483"/>
            <a:ext cx="9254836" cy="4241033"/>
          </a:xfrm>
          <a:prstGeom prst="roundRect">
            <a:avLst/>
          </a:prstGeom>
          <a:ln w="76200">
            <a:prstDash val="lgDash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sp>
        <p:nvSpPr>
          <p:cNvPr id="6" name="TextBox 5">
            <a:extLst>
              <a:ext uri="{FF2B5EF4-FFF2-40B4-BE49-F238E27FC236}">
                <a16:creationId xmlns:a16="http://schemas.microsoft.com/office/drawing/2014/main" xmlns="" id="{D439E168-EF5B-0F71-4592-9C1DDD6CBE66}"/>
              </a:ext>
            </a:extLst>
          </p:cNvPr>
          <p:cNvSpPr txBox="1"/>
          <p:nvPr/>
        </p:nvSpPr>
        <p:spPr>
          <a:xfrm>
            <a:off x="1588608" y="2122620"/>
            <a:ext cx="9014784" cy="2308324"/>
          </a:xfrm>
          <a:prstGeom prst="rect">
            <a:avLst/>
          </a:prstGeom>
          <a:noFill/>
        </p:spPr>
        <p:txBody>
          <a:bodyPr wrap="square" rtlCol="0">
            <a:spAutoFit/>
          </a:bodyPr>
          <a:lstStyle/>
          <a:p>
            <a:pPr algn="ctr"/>
            <a:r>
              <a:rPr lang="en-US" sz="7200" b="1" dirty="0" err="1">
                <a:solidFill>
                  <a:srgbClr val="0033CC"/>
                </a:solidFill>
              </a:rPr>
              <a:t>Học</a:t>
            </a:r>
            <a:r>
              <a:rPr lang="en-US" sz="7200" b="1" dirty="0">
                <a:solidFill>
                  <a:srgbClr val="0033CC"/>
                </a:solidFill>
              </a:rPr>
              <a:t> </a:t>
            </a:r>
            <a:r>
              <a:rPr lang="en-US" sz="7200" b="1" dirty="0" err="1">
                <a:solidFill>
                  <a:srgbClr val="0033CC"/>
                </a:solidFill>
              </a:rPr>
              <a:t>sinh</a:t>
            </a:r>
            <a:r>
              <a:rPr lang="en-US" sz="7200" b="1" dirty="0">
                <a:solidFill>
                  <a:srgbClr val="0033CC"/>
                </a:solidFill>
              </a:rPr>
              <a:t> </a:t>
            </a:r>
            <a:r>
              <a:rPr lang="en-US" sz="7200" b="1" dirty="0" err="1">
                <a:solidFill>
                  <a:srgbClr val="0033CC"/>
                </a:solidFill>
              </a:rPr>
              <a:t>thực</a:t>
            </a:r>
            <a:r>
              <a:rPr lang="en-US" sz="7200" b="1" dirty="0">
                <a:solidFill>
                  <a:srgbClr val="0033CC"/>
                </a:solidFill>
              </a:rPr>
              <a:t> </a:t>
            </a:r>
            <a:r>
              <a:rPr lang="en-US" sz="7200" b="1" dirty="0" err="1">
                <a:solidFill>
                  <a:srgbClr val="0033CC"/>
                </a:solidFill>
              </a:rPr>
              <a:t>hành</a:t>
            </a:r>
            <a:r>
              <a:rPr lang="en-US" sz="7200" b="1" dirty="0">
                <a:solidFill>
                  <a:srgbClr val="0033CC"/>
                </a:solidFill>
              </a:rPr>
              <a:t> </a:t>
            </a:r>
            <a:r>
              <a:rPr lang="en-US" sz="7200" b="1" dirty="0" err="1">
                <a:solidFill>
                  <a:srgbClr val="0033CC"/>
                </a:solidFill>
              </a:rPr>
              <a:t>viết</a:t>
            </a:r>
            <a:r>
              <a:rPr lang="en-US" sz="7200" b="1" dirty="0">
                <a:solidFill>
                  <a:srgbClr val="0033CC"/>
                </a:solidFill>
              </a:rPr>
              <a:t> </a:t>
            </a:r>
            <a:r>
              <a:rPr lang="en-US" sz="7200" b="1" dirty="0" err="1">
                <a:solidFill>
                  <a:srgbClr val="0033CC"/>
                </a:solidFill>
              </a:rPr>
              <a:t>bài</a:t>
            </a:r>
            <a:r>
              <a:rPr lang="en-US" sz="7200" b="1" dirty="0">
                <a:solidFill>
                  <a:srgbClr val="0033CC"/>
                </a:solidFill>
              </a:rPr>
              <a:t> </a:t>
            </a:r>
            <a:r>
              <a:rPr lang="en-US" sz="7200" b="1" dirty="0" err="1">
                <a:solidFill>
                  <a:srgbClr val="0033CC"/>
                </a:solidFill>
              </a:rPr>
              <a:t>vào</a:t>
            </a:r>
            <a:r>
              <a:rPr lang="en-US" sz="7200" b="1" dirty="0">
                <a:solidFill>
                  <a:srgbClr val="0033CC"/>
                </a:solidFill>
              </a:rPr>
              <a:t> </a:t>
            </a:r>
            <a:r>
              <a:rPr lang="en-US" sz="7200" b="1" dirty="0" err="1">
                <a:solidFill>
                  <a:srgbClr val="0033CC"/>
                </a:solidFill>
              </a:rPr>
              <a:t>vở</a:t>
            </a:r>
            <a:r>
              <a:rPr lang="en-US" sz="7200" b="1" dirty="0">
                <a:solidFill>
                  <a:srgbClr val="0033CC"/>
                </a:solidFill>
              </a:rPr>
              <a:t> </a:t>
            </a:r>
            <a:r>
              <a:rPr lang="en-US" sz="7200" b="1" dirty="0" err="1">
                <a:solidFill>
                  <a:srgbClr val="0033CC"/>
                </a:solidFill>
              </a:rPr>
              <a:t>bài</a:t>
            </a:r>
            <a:r>
              <a:rPr lang="en-US" sz="7200" b="1" dirty="0">
                <a:solidFill>
                  <a:srgbClr val="0033CC"/>
                </a:solidFill>
              </a:rPr>
              <a:t> </a:t>
            </a:r>
            <a:r>
              <a:rPr lang="en-US" sz="7200" b="1" dirty="0" err="1">
                <a:solidFill>
                  <a:srgbClr val="0033CC"/>
                </a:solidFill>
              </a:rPr>
              <a:t>tập</a:t>
            </a:r>
            <a:r>
              <a:rPr lang="en-US" sz="7200" b="1" dirty="0">
                <a:solidFill>
                  <a:srgbClr val="0033CC"/>
                </a:solidFill>
              </a:rPr>
              <a:t>.</a:t>
            </a:r>
          </a:p>
        </p:txBody>
      </p:sp>
    </p:spTree>
    <p:extLst>
      <p:ext uri="{BB962C8B-B14F-4D97-AF65-F5344CB8AC3E}">
        <p14:creationId xmlns:p14="http://schemas.microsoft.com/office/powerpoint/2010/main" val="394559073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0A07B361-906B-1731-3D98-C783D8212EF1}"/>
              </a:ext>
            </a:extLst>
          </p:cNvPr>
          <p:cNvSpPr/>
          <p:nvPr/>
        </p:nvSpPr>
        <p:spPr>
          <a:xfrm>
            <a:off x="2028822" y="3000376"/>
            <a:ext cx="6843715" cy="3000375"/>
          </a:xfrm>
          <a:prstGeom prst="roundRect">
            <a:avLst/>
          </a:prstGeom>
          <a:ln w="76200">
            <a:solidFill>
              <a:schemeClr val="accent6">
                <a:lumMod val="50000"/>
              </a:schemeClr>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sp>
        <p:nvSpPr>
          <p:cNvPr id="4" name="TextBox 3">
            <a:extLst>
              <a:ext uri="{FF2B5EF4-FFF2-40B4-BE49-F238E27FC236}">
                <a16:creationId xmlns:a16="http://schemas.microsoft.com/office/drawing/2014/main" xmlns="" id="{E7E12035-748B-F1FA-37CB-F3FA49E8C4B1}"/>
              </a:ext>
            </a:extLst>
          </p:cNvPr>
          <p:cNvSpPr txBox="1"/>
          <p:nvPr/>
        </p:nvSpPr>
        <p:spPr>
          <a:xfrm>
            <a:off x="2171697" y="2786061"/>
            <a:ext cx="6557963" cy="3000375"/>
          </a:xfrm>
          <a:prstGeom prst="rect">
            <a:avLst/>
          </a:prstGeom>
          <a:noFill/>
        </p:spPr>
        <p:txBody>
          <a:bodyPr wrap="square" rtlCol="0">
            <a:prstTxWarp prst="textInflateTop">
              <a:avLst/>
            </a:prstTxWarp>
            <a:spAutoFit/>
          </a:bodyPr>
          <a:lstStyle/>
          <a:p>
            <a:pPr algn="ctr"/>
            <a:r>
              <a:rPr lang="x-none" sz="7200" dirty="0">
                <a:solidFill>
                  <a:srgbClr val="D96F83"/>
                </a:solidFill>
                <a:latin typeface="SVN-Gretoon" panose="02040603050506020204" pitchFamily="18" charset="0"/>
              </a:rPr>
              <a:t>TRÌNH BÀY</a:t>
            </a:r>
          </a:p>
          <a:p>
            <a:pPr algn="ctr"/>
            <a:r>
              <a:rPr lang="x-none" sz="7200" dirty="0">
                <a:solidFill>
                  <a:srgbClr val="D96F83"/>
                </a:solidFill>
                <a:latin typeface="SVN-Gretoon" panose="02040603050506020204" pitchFamily="18" charset="0"/>
              </a:rPr>
              <a:t> </a:t>
            </a:r>
          </a:p>
          <a:p>
            <a:pPr algn="ctr"/>
            <a:r>
              <a:rPr lang="x-none" sz="7200" dirty="0">
                <a:solidFill>
                  <a:srgbClr val="D96F83"/>
                </a:solidFill>
                <a:latin typeface="SVN-Gretoon" panose="02040603050506020204" pitchFamily="18" charset="0"/>
              </a:rPr>
              <a:t>TRƯỚC LỚP</a:t>
            </a:r>
          </a:p>
        </p:txBody>
      </p:sp>
    </p:spTree>
    <p:extLst>
      <p:ext uri="{BB962C8B-B14F-4D97-AF65-F5344CB8AC3E}">
        <p14:creationId xmlns:p14="http://schemas.microsoft.com/office/powerpoint/2010/main" val="38851985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129CE821-E6E2-4493-8131-FDC30472C037}"/>
              </a:ext>
            </a:extLst>
          </p:cNvPr>
          <p:cNvSpPr/>
          <p:nvPr/>
        </p:nvSpPr>
        <p:spPr>
          <a:xfrm>
            <a:off x="1563625" y="1200150"/>
            <a:ext cx="802957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000" b="1" dirty="0">
                <a:ln w="25400" cap="rnd">
                  <a:solidFill>
                    <a:schemeClr val="bg1"/>
                  </a:solidFill>
                  <a:prstDash val="solid"/>
                </a:ln>
                <a:solidFill>
                  <a:srgbClr val="79F97F"/>
                </a:solidFill>
                <a:effectLst>
                  <a:outerShdw blurRad="12700" dist="38100" dir="2700000" algn="tl" rotWithShape="0">
                    <a:schemeClr val="accent4">
                      <a:lumMod val="60000"/>
                      <a:lumOff val="40000"/>
                    </a:schemeClr>
                  </a:outerShdw>
                </a:effectLst>
                <a:latin typeface="SVN-ARCO Typography" panose="020B0603050302020204" pitchFamily="34" charset="2"/>
              </a:rPr>
              <a:t>V</a:t>
            </a:r>
            <a:r>
              <a:rPr lang="en-US" sz="8000" b="1" dirty="0">
                <a:ln w="25400" cap="rnd">
                  <a:solidFill>
                    <a:schemeClr val="bg1"/>
                  </a:solidFill>
                  <a:prstDash val="solid"/>
                </a:ln>
                <a:solidFill>
                  <a:srgbClr val="B3F2FF"/>
                </a:solidFill>
                <a:effectLst>
                  <a:outerShdw blurRad="12700" dist="38100" dir="2700000" algn="tl" rotWithShape="0">
                    <a:schemeClr val="accent4">
                      <a:lumMod val="60000"/>
                      <a:lumOff val="40000"/>
                    </a:schemeClr>
                  </a:outerShdw>
                </a:effectLst>
                <a:latin typeface="SVN-ARCO Typography" panose="020B0603050302020204" pitchFamily="34" charset="2"/>
              </a:rPr>
              <a:t>Ậ</a:t>
            </a:r>
            <a:r>
              <a:rPr lang="en-US" sz="8000" b="1" dirty="0">
                <a:ln w="25400" cap="rnd">
                  <a:solidFill>
                    <a:schemeClr val="bg1"/>
                  </a:solidFill>
                  <a:prstDash val="solid"/>
                </a:ln>
                <a:solidFill>
                  <a:srgbClr val="FDCCFF"/>
                </a:solidFill>
                <a:effectLst>
                  <a:outerShdw blurRad="12700" dist="38100" dir="2700000" algn="tl" rotWithShape="0">
                    <a:schemeClr val="accent4">
                      <a:lumMod val="60000"/>
                      <a:lumOff val="40000"/>
                    </a:schemeClr>
                  </a:outerShdw>
                </a:effectLst>
                <a:latin typeface="SVN-ARCO Typography" panose="020B0603050302020204" pitchFamily="34" charset="2"/>
              </a:rPr>
              <a:t>N</a:t>
            </a:r>
            <a:r>
              <a:rPr lang="en-US" sz="80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SVN-ARCO Typography" panose="020B0603050302020204" pitchFamily="34" charset="2"/>
              </a:rPr>
              <a:t> </a:t>
            </a:r>
            <a:r>
              <a:rPr lang="en-US" sz="8000" b="1" dirty="0">
                <a:ln w="25400" cap="rnd">
                  <a:solidFill>
                    <a:schemeClr val="bg1"/>
                  </a:solidFill>
                  <a:prstDash val="solid"/>
                </a:ln>
                <a:solidFill>
                  <a:srgbClr val="FFC2A5"/>
                </a:solidFill>
                <a:effectLst>
                  <a:outerShdw blurRad="12700" dist="38100" dir="2700000" algn="tl" rotWithShape="0">
                    <a:schemeClr val="accent4">
                      <a:lumMod val="60000"/>
                      <a:lumOff val="40000"/>
                    </a:schemeClr>
                  </a:outerShdw>
                </a:effectLst>
                <a:latin typeface="SVN-ARCO Typography" panose="020B0603050302020204" pitchFamily="34" charset="2"/>
              </a:rPr>
              <a:t>D</a:t>
            </a:r>
            <a:r>
              <a:rPr lang="en-US" sz="8000" b="1" dirty="0">
                <a:ln w="25400" cap="rnd">
                  <a:solidFill>
                    <a:schemeClr val="bg1"/>
                  </a:solidFill>
                  <a:prstDash val="solid"/>
                </a:ln>
                <a:solidFill>
                  <a:srgbClr val="B3C0FF"/>
                </a:solidFill>
                <a:effectLst>
                  <a:outerShdw blurRad="12700" dist="38100" dir="2700000" algn="tl" rotWithShape="0">
                    <a:schemeClr val="accent4">
                      <a:lumMod val="60000"/>
                      <a:lumOff val="40000"/>
                    </a:schemeClr>
                  </a:outerShdw>
                </a:effectLst>
                <a:latin typeface="SVN-ARCO Typography" panose="020B0603050302020204" pitchFamily="34" charset="2"/>
              </a:rPr>
              <a:t>Ụ</a:t>
            </a:r>
            <a:r>
              <a:rPr lang="en-US" sz="8000" b="1" dirty="0">
                <a:ln w="25400" cap="rnd">
                  <a:solidFill>
                    <a:schemeClr val="bg1"/>
                  </a:solidFill>
                  <a:prstDash val="solid"/>
                </a:ln>
                <a:solidFill>
                  <a:srgbClr val="FDCCFF"/>
                </a:solidFill>
                <a:effectLst>
                  <a:outerShdw blurRad="12700" dist="38100" dir="2700000" algn="tl" rotWithShape="0">
                    <a:schemeClr val="accent4">
                      <a:lumMod val="60000"/>
                      <a:lumOff val="40000"/>
                    </a:schemeClr>
                  </a:outerShdw>
                </a:effectLst>
                <a:latin typeface="SVN-ARCO Typography" panose="020B0603050302020204" pitchFamily="34" charset="2"/>
              </a:rPr>
              <a:t>N</a:t>
            </a:r>
            <a:r>
              <a:rPr lang="en-US" sz="80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SVN-ARCO Typography" panose="020B0603050302020204" pitchFamily="34" charset="2"/>
              </a:rPr>
              <a:t>G</a:t>
            </a:r>
            <a:endParaRPr lang="en-US" sz="80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SVN-ARCO Typography" panose="020B0603050302020204" pitchFamily="34" charset="2"/>
            </a:endParaRPr>
          </a:p>
        </p:txBody>
      </p:sp>
    </p:spTree>
    <p:extLst>
      <p:ext uri="{BB962C8B-B14F-4D97-AF65-F5344CB8AC3E}">
        <p14:creationId xmlns:p14="http://schemas.microsoft.com/office/powerpoint/2010/main" val="2658074319"/>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a:extLst>
              <a:ext uri="{FF2B5EF4-FFF2-40B4-BE49-F238E27FC236}">
                <a16:creationId xmlns:a16="http://schemas.microsoft.com/office/drawing/2014/main" xmlns="" id="{3FD60C19-EC60-0D1C-F308-16DBAF95D51A}"/>
              </a:ext>
            </a:extLst>
          </p:cNvPr>
          <p:cNvSpPr/>
          <p:nvPr/>
        </p:nvSpPr>
        <p:spPr>
          <a:xfrm>
            <a:off x="2078182" y="1027471"/>
            <a:ext cx="8035636" cy="4320383"/>
          </a:xfrm>
          <a:prstGeom prst="snip2DiagRect">
            <a:avLst/>
          </a:prstGeom>
          <a:ln w="57150">
            <a:solidFill>
              <a:srgbClr val="FFC2A5"/>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8800" b="1" dirty="0" err="1">
                <a:solidFill>
                  <a:schemeClr val="accent6">
                    <a:lumMod val="60000"/>
                    <a:lumOff val="40000"/>
                  </a:schemeClr>
                </a:solidFill>
                <a:latin typeface="LNTH-LuoLuoNotangYuanTi 1" pitchFamily="2" charset="-128"/>
                <a:ea typeface="LNTH-LuoLuoNotangYuanTi 1" pitchFamily="2" charset="-128"/>
                <a:cs typeface="LNTH-LuoLuoNotangYuanTi 1" pitchFamily="2" charset="-128"/>
              </a:rPr>
              <a:t>H</a:t>
            </a:r>
            <a:r>
              <a:rPr lang="en-US" sz="8800" b="1" dirty="0" err="1">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oạt</a:t>
            </a:r>
            <a:r>
              <a:rPr lang="en-US" sz="8800" b="1" dirty="0">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 </a:t>
            </a:r>
            <a:r>
              <a:rPr lang="en-US" sz="8800" b="1" dirty="0" err="1">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động</a:t>
            </a:r>
            <a:r>
              <a:rPr lang="en-US" sz="8800" b="1" dirty="0">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 1</a:t>
            </a:r>
            <a:endParaRPr lang="en-US" sz="8800" b="1" dirty="0">
              <a:solidFill>
                <a:schemeClr val="accent6">
                  <a:lumMod val="60000"/>
                  <a:lumOff val="40000"/>
                </a:schemeClr>
              </a:solidFill>
              <a:latin typeface="LNTH-LuoLuoNotangYuanTi 1" pitchFamily="2" charset="-128"/>
              <a:ea typeface="LNTH-LuoLuoNotangYuanTi 1" pitchFamily="2" charset="-128"/>
              <a:cs typeface="LNTH-LuoLuoNotangYuanTi 1" pitchFamily="2" charset="-128"/>
            </a:endParaRPr>
          </a:p>
          <a:p>
            <a:pPr algn="ctr"/>
            <a:r>
              <a:rPr lang="en-US" sz="9600" dirty="0" err="1">
                <a:solidFill>
                  <a:schemeClr val="tx2">
                    <a:lumMod val="60000"/>
                    <a:lumOff val="40000"/>
                  </a:schemeClr>
                </a:solidFill>
                <a:effectLst/>
                <a:latin typeface="UVN Banh Mi" pitchFamily="2" charset="0"/>
                <a:ea typeface="Times New Roman" panose="02020603050405020304" pitchFamily="18" charset="0"/>
              </a:rPr>
              <a:t>Giải</a:t>
            </a:r>
            <a:r>
              <a:rPr lang="en-US" sz="9600" dirty="0">
                <a:solidFill>
                  <a:schemeClr val="tx2">
                    <a:lumMod val="60000"/>
                    <a:lumOff val="40000"/>
                  </a:schemeClr>
                </a:solidFill>
                <a:effectLst/>
                <a:latin typeface="UVN Banh Mi" pitchFamily="2" charset="0"/>
                <a:ea typeface="Times New Roman" panose="02020603050405020304" pitchFamily="18" charset="0"/>
              </a:rPr>
              <a:t> </a:t>
            </a:r>
            <a:r>
              <a:rPr lang="en-US" sz="9600" dirty="0" err="1">
                <a:solidFill>
                  <a:schemeClr val="tx2">
                    <a:lumMod val="60000"/>
                    <a:lumOff val="40000"/>
                  </a:schemeClr>
                </a:solidFill>
                <a:effectLst/>
                <a:latin typeface="UVN Banh Mi" pitchFamily="2" charset="0"/>
                <a:ea typeface="Times New Roman" panose="02020603050405020304" pitchFamily="18" charset="0"/>
              </a:rPr>
              <a:t>ô</a:t>
            </a:r>
            <a:r>
              <a:rPr lang="en-US" sz="9600" dirty="0">
                <a:solidFill>
                  <a:schemeClr val="tx2">
                    <a:lumMod val="60000"/>
                    <a:lumOff val="40000"/>
                  </a:schemeClr>
                </a:solidFill>
                <a:effectLst/>
                <a:latin typeface="UVN Banh Mi" pitchFamily="2" charset="0"/>
                <a:ea typeface="Times New Roman" panose="02020603050405020304" pitchFamily="18" charset="0"/>
              </a:rPr>
              <a:t> </a:t>
            </a:r>
            <a:r>
              <a:rPr lang="en-US" sz="9600" dirty="0" err="1">
                <a:solidFill>
                  <a:schemeClr val="tx2">
                    <a:lumMod val="60000"/>
                    <a:lumOff val="40000"/>
                  </a:schemeClr>
                </a:solidFill>
                <a:effectLst/>
                <a:latin typeface="UVN Banh Mi" pitchFamily="2" charset="0"/>
                <a:ea typeface="Times New Roman" panose="02020603050405020304" pitchFamily="18" charset="0"/>
              </a:rPr>
              <a:t>chữ</a:t>
            </a:r>
            <a:r>
              <a:rPr lang="x-none" sz="9600" dirty="0">
                <a:solidFill>
                  <a:schemeClr val="tx2">
                    <a:lumMod val="60000"/>
                    <a:lumOff val="40000"/>
                  </a:schemeClr>
                </a:solidFill>
                <a:effectLst/>
                <a:latin typeface="UVN Banh Mi" pitchFamily="2" charset="0"/>
              </a:rPr>
              <a:t> </a:t>
            </a:r>
            <a:endParaRPr lang="x-none" sz="9600" b="1" dirty="0">
              <a:solidFill>
                <a:schemeClr val="tx2">
                  <a:lumMod val="60000"/>
                  <a:lumOff val="40000"/>
                </a:schemeClr>
              </a:solidFill>
              <a:latin typeface="UVN Banh Mi"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22785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662D7-997E-A764-FC7C-7002F04F7DC9}"/>
              </a:ext>
            </a:extLst>
          </p:cNvPr>
          <p:cNvSpPr>
            <a:spLocks noGrp="1"/>
          </p:cNvSpPr>
          <p:nvPr>
            <p:ph type="title"/>
          </p:nvPr>
        </p:nvSpPr>
        <p:spPr>
          <a:xfrm>
            <a:off x="3166474" y="210746"/>
            <a:ext cx="7426947" cy="1325563"/>
          </a:xfrm>
        </p:spPr>
        <p:txBody>
          <a:bodyPr>
            <a:noAutofit/>
          </a:bodyPr>
          <a:lstStyle/>
          <a:p>
            <a:pPr algn="ctr"/>
            <a:r>
              <a:rPr lang="x-none" sz="8000" b="1" dirty="0">
                <a:solidFill>
                  <a:srgbClr val="0BD6F8"/>
                </a:solidFill>
                <a:latin typeface="MTD Summer Show" pitchFamily="2" charset="77"/>
              </a:rPr>
              <a:t>GIẢI Ô CHỮ</a:t>
            </a:r>
          </a:p>
        </p:txBody>
      </p:sp>
      <p:sp>
        <p:nvSpPr>
          <p:cNvPr id="6" name="Oval 5">
            <a:extLst>
              <a:ext uri="{FF2B5EF4-FFF2-40B4-BE49-F238E27FC236}">
                <a16:creationId xmlns:a16="http://schemas.microsoft.com/office/drawing/2014/main" xmlns="" id="{F806A473-6EB5-103A-F2E7-8C430D19BD30}"/>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7" name="Oval 6">
            <a:extLst>
              <a:ext uri="{FF2B5EF4-FFF2-40B4-BE49-F238E27FC236}">
                <a16:creationId xmlns:a16="http://schemas.microsoft.com/office/drawing/2014/main" xmlns="" id="{DD786409-040E-98DB-89E4-BDA67BACCF14}"/>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xmlns="" id="{0DBA5E12-90D7-0AEE-B609-D471037C79EB}"/>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9" name="Oval 8">
            <a:extLst>
              <a:ext uri="{FF2B5EF4-FFF2-40B4-BE49-F238E27FC236}">
                <a16:creationId xmlns:a16="http://schemas.microsoft.com/office/drawing/2014/main" xmlns="" id="{E188ED4F-D835-3941-A57C-4F40572C610C}"/>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xmlns="" id="{47E4168A-1646-DE89-0228-37A67BDAA82F}"/>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xmlns="" id="{194D0CA9-2790-C467-600D-391D89E9E198}"/>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xmlns="" id="{6CBD71A2-BEA2-E31F-60D3-F6929A9BD631}"/>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xmlns="" id="{E2795DEA-CE63-7CBA-B9CD-C7C93C7B10B0}"/>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58AD141C-6A0E-873E-71F4-1679779F7A40}"/>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5" name="Oval 14">
            <a:extLst>
              <a:ext uri="{FF2B5EF4-FFF2-40B4-BE49-F238E27FC236}">
                <a16:creationId xmlns:a16="http://schemas.microsoft.com/office/drawing/2014/main" xmlns="" id="{FE7D7A8C-0573-1149-6D75-0F5949EBB911}"/>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xmlns="" id="{793D0E1A-8114-2107-0A99-8FBB97122F5E}"/>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xmlns="" id="{7647871B-FAAC-8AA8-B515-68A13800CA2E}"/>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16F048D1-7C85-1D04-6DA2-D96DFE4BED4D}"/>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9" name="Oval 18">
            <a:extLst>
              <a:ext uri="{FF2B5EF4-FFF2-40B4-BE49-F238E27FC236}">
                <a16:creationId xmlns:a16="http://schemas.microsoft.com/office/drawing/2014/main" xmlns="" id="{8FFA85B5-FC98-8AB9-4803-D4B9CD4C908B}"/>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0" name="Oval 19">
            <a:extLst>
              <a:ext uri="{FF2B5EF4-FFF2-40B4-BE49-F238E27FC236}">
                <a16:creationId xmlns:a16="http://schemas.microsoft.com/office/drawing/2014/main" xmlns="" id="{E98350F6-9FFB-95BB-D08D-4221FFC91B6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1" name="Oval 20">
            <a:extLst>
              <a:ext uri="{FF2B5EF4-FFF2-40B4-BE49-F238E27FC236}">
                <a16:creationId xmlns:a16="http://schemas.microsoft.com/office/drawing/2014/main" xmlns="" id="{8D8100BE-48E3-7D13-3E28-F3FFFA1F3E9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2" name="Oval 21">
            <a:extLst>
              <a:ext uri="{FF2B5EF4-FFF2-40B4-BE49-F238E27FC236}">
                <a16:creationId xmlns:a16="http://schemas.microsoft.com/office/drawing/2014/main" xmlns="" id="{FE3F695B-430A-E214-55DA-7350EEA45539}"/>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3" name="Oval 22">
            <a:hlinkClick r:id="rId3" action="ppaction://hlinksldjump"/>
            <a:extLst>
              <a:ext uri="{FF2B5EF4-FFF2-40B4-BE49-F238E27FC236}">
                <a16:creationId xmlns:a16="http://schemas.microsoft.com/office/drawing/2014/main" xmlns="" id="{17FFADA1-4FCF-AAA3-7BAF-483FD3C91E26}"/>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4" name="Oval 23">
            <a:extLst>
              <a:ext uri="{FF2B5EF4-FFF2-40B4-BE49-F238E27FC236}">
                <a16:creationId xmlns:a16="http://schemas.microsoft.com/office/drawing/2014/main" xmlns="" id="{CC6911B6-DDD1-0665-531E-28F912314AD0}"/>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xmlns="" id="{B0F50410-4585-193C-4236-41C59A0AD66B}"/>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ADAA0329-8D36-8E9A-581E-3AC96C7C82E9}"/>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xmlns="" id="{4F442C2C-38BD-32B9-6524-1697AC4F29FD}"/>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D924C006-F3B6-EA45-5C88-6D2569C7F90B}"/>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29" name="Oval 28">
            <a:extLst>
              <a:ext uri="{FF2B5EF4-FFF2-40B4-BE49-F238E27FC236}">
                <a16:creationId xmlns:a16="http://schemas.microsoft.com/office/drawing/2014/main" xmlns="" id="{40BE86A6-0FB6-AE3A-7621-F4B748D30C0F}"/>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F1D2A4FC-BEA2-5BB5-F6AA-A132A0A92D07}"/>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1" name="Oval 30">
            <a:extLst>
              <a:ext uri="{FF2B5EF4-FFF2-40B4-BE49-F238E27FC236}">
                <a16:creationId xmlns:a16="http://schemas.microsoft.com/office/drawing/2014/main" xmlns="" id="{5EFEBBFA-1390-EF2B-31C5-7C37DF0F65C0}"/>
              </a:ext>
            </a:extLst>
          </p:cNvPr>
          <p:cNvSpPr/>
          <p:nvPr/>
        </p:nvSpPr>
        <p:spPr>
          <a:xfrm>
            <a:off x="3577129" y="373418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4887613D-CA94-73C0-8656-636F30363AD3}"/>
              </a:ext>
            </a:extLst>
          </p:cNvPr>
          <p:cNvSpPr/>
          <p:nvPr/>
        </p:nvSpPr>
        <p:spPr>
          <a:xfrm>
            <a:off x="2807732" y="37198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B0F7A32E-A4BF-BBC0-AA4C-526BDA8823A1}"/>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xmlns="" id="{12807136-2D61-1607-D8B8-B609C31840E9}"/>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CD9F74B6-273A-6F5B-069E-D9BA09E91874}"/>
              </a:ext>
            </a:extLst>
          </p:cNvPr>
          <p:cNvSpPr/>
          <p:nvPr/>
        </p:nvSpPr>
        <p:spPr>
          <a:xfrm>
            <a:off x="1337627" y="371982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xmlns="" id="{8DB5738E-8DF4-3FFE-CCA8-8CAC700AD92C}"/>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37" name="Oval 36">
            <a:extLst>
              <a:ext uri="{FF2B5EF4-FFF2-40B4-BE49-F238E27FC236}">
                <a16:creationId xmlns:a16="http://schemas.microsoft.com/office/drawing/2014/main" xmlns="" id="{40C9CE13-8D8B-7E87-0FFF-04C29347ECB3}"/>
              </a:ext>
            </a:extLst>
          </p:cNvPr>
          <p:cNvSpPr/>
          <p:nvPr/>
        </p:nvSpPr>
        <p:spPr>
          <a:xfrm>
            <a:off x="4287321" y="371982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xmlns="" id="{BBDACE22-4966-7E9C-AFB8-05907BBF739C}"/>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9" name="Oval 38">
            <a:extLst>
              <a:ext uri="{FF2B5EF4-FFF2-40B4-BE49-F238E27FC236}">
                <a16:creationId xmlns:a16="http://schemas.microsoft.com/office/drawing/2014/main" xmlns="" id="{636AF670-7B9B-5EC0-CA85-B2DA96255202}"/>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0" name="Oval 39">
            <a:extLst>
              <a:ext uri="{FF2B5EF4-FFF2-40B4-BE49-F238E27FC236}">
                <a16:creationId xmlns:a16="http://schemas.microsoft.com/office/drawing/2014/main" xmlns="" id="{6DF46E5E-B013-B74D-1803-B992A611528C}"/>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1" name="Oval 40">
            <a:extLst>
              <a:ext uri="{FF2B5EF4-FFF2-40B4-BE49-F238E27FC236}">
                <a16:creationId xmlns:a16="http://schemas.microsoft.com/office/drawing/2014/main" xmlns="" id="{5EDD440F-5B6D-D8D6-EF39-6B47984EAD38}"/>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2" name="Oval 41">
            <a:extLst>
              <a:ext uri="{FF2B5EF4-FFF2-40B4-BE49-F238E27FC236}">
                <a16:creationId xmlns:a16="http://schemas.microsoft.com/office/drawing/2014/main" xmlns="" id="{5F6C4A82-D525-F06A-6DDE-FD362BB09DB7}"/>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3" name="Picture 6" descr="Free vector cute cat with fish bag cartoon vector icon illustration. animal education icon concept isolated flat">
            <a:extLst>
              <a:ext uri="{FF2B5EF4-FFF2-40B4-BE49-F238E27FC236}">
                <a16:creationId xmlns:a16="http://schemas.microsoft.com/office/drawing/2014/main" xmlns="" id="{ABFCC763-82B1-DAF0-CC9B-54B15170A7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137043" y="4330917"/>
            <a:ext cx="2768617" cy="27686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te flower sticker">
            <a:extLst>
              <a:ext uri="{FF2B5EF4-FFF2-40B4-BE49-F238E27FC236}">
                <a16:creationId xmlns:a16="http://schemas.microsoft.com/office/drawing/2014/main" xmlns="" id="{C3ACD8C6-0F9D-D7A5-9DB1-FA3E448D49A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3710" y="3429000"/>
            <a:ext cx="3887696" cy="388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5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13B5FF-AB6F-BDF9-4B22-E5C011A88095}"/>
              </a:ext>
            </a:extLst>
          </p:cNvPr>
          <p:cNvPicPr>
            <a:picLocks noChangeAspect="1"/>
          </p:cNvPicPr>
          <p:nvPr/>
        </p:nvPicPr>
        <p:blipFill>
          <a:blip r:embed="rId5"/>
          <a:stretch>
            <a:fillRect/>
          </a:stretch>
        </p:blipFill>
        <p:spPr>
          <a:xfrm>
            <a:off x="298620" y="126628"/>
            <a:ext cx="5192490" cy="2972018"/>
          </a:xfrm>
          <a:prstGeom prst="rect">
            <a:avLst/>
          </a:prstGeom>
        </p:spPr>
      </p:pic>
      <p:pic>
        <p:nvPicPr>
          <p:cNvPr id="10242" name="Picture 2" descr="Hoa cà phê">
            <a:extLst>
              <a:ext uri="{FF2B5EF4-FFF2-40B4-BE49-F238E27FC236}">
                <a16:creationId xmlns:a16="http://schemas.microsoft.com/office/drawing/2014/main" xmlns="" id="{66B45B8D-4E5B-4650-E763-26A38748D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45" y="3276005"/>
            <a:ext cx="5192490" cy="3455367"/>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a:extLst>
              <a:ext uri="{FF2B5EF4-FFF2-40B4-BE49-F238E27FC236}">
                <a16:creationId xmlns:a16="http://schemas.microsoft.com/office/drawing/2014/main" xmlns="" id="{E9B133F5-CBB7-685C-FDE1-9D5857664442}"/>
              </a:ext>
            </a:extLst>
          </p:cNvPr>
          <p:cNvSpPr/>
          <p:nvPr/>
        </p:nvSpPr>
        <p:spPr>
          <a:xfrm flipH="1">
            <a:off x="5672185" y="1961236"/>
            <a:ext cx="4073761" cy="2038445"/>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AutoNum type="arabicPeriod"/>
            </a:pPr>
            <a:r>
              <a:rPr lang="en-US" sz="5400" dirty="0">
                <a:effectLst/>
                <a:ea typeface="Times New Roman" panose="02020603050405020304" pitchFamily="18" charset="0"/>
              </a:rPr>
              <a:t>CÀ PHÊ</a:t>
            </a:r>
          </a:p>
        </p:txBody>
      </p:sp>
      <p:pic>
        <p:nvPicPr>
          <p:cNvPr id="6" name="Graphic 15">
            <a:extLst>
              <a:ext uri="{FF2B5EF4-FFF2-40B4-BE49-F238E27FC236}">
                <a16:creationId xmlns:a16="http://schemas.microsoft.com/office/drawing/2014/main" xmlns="" id="{BE230CDA-78A9-680F-59D0-D9DEEFA86CA6}"/>
              </a:ext>
            </a:extLst>
          </p:cNvPr>
          <p:cNvPicPr>
            <a:picLocks noChangeAspect="1"/>
          </p:cNvPicPr>
          <p:nvPr/>
        </p:nvPicPr>
        <p:blipFill>
          <a:blip r:embed="rId7"/>
          <a:stretch>
            <a:fillRect/>
          </a:stretch>
        </p:blipFill>
        <p:spPr>
          <a:xfrm flipH="1">
            <a:off x="8118238" y="3497651"/>
            <a:ext cx="4073762" cy="3306664"/>
          </a:xfrm>
          <a:prstGeom prst="rect">
            <a:avLst/>
          </a:prstGeom>
        </p:spPr>
      </p:pic>
      <p:pic>
        <p:nvPicPr>
          <p:cNvPr id="7" name="âm thanh trả lời đúng">
            <a:hlinkClick r:id="" action="ppaction://media"/>
            <a:extLst>
              <a:ext uri="{FF2B5EF4-FFF2-40B4-BE49-F238E27FC236}">
                <a16:creationId xmlns:a16="http://schemas.microsoft.com/office/drawing/2014/main" xmlns="" id="{1EB6B630-A4CF-7693-0E39-39D3D68F2BB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1225042" y="2980459"/>
            <a:ext cx="609600" cy="609600"/>
          </a:xfrm>
          <a:prstGeom prst="rect">
            <a:avLst/>
          </a:prstGeom>
        </p:spPr>
      </p:pic>
      <p:sp>
        <p:nvSpPr>
          <p:cNvPr id="18" name="Oval 17">
            <a:extLst>
              <a:ext uri="{FF2B5EF4-FFF2-40B4-BE49-F238E27FC236}">
                <a16:creationId xmlns:a16="http://schemas.microsoft.com/office/drawing/2014/main" xmlns="" id="{F806A473-6EB5-103A-F2E7-8C430D19BD30}"/>
              </a:ext>
            </a:extLst>
          </p:cNvPr>
          <p:cNvSpPr/>
          <p:nvPr/>
        </p:nvSpPr>
        <p:spPr>
          <a:xfrm>
            <a:off x="7330461" y="71665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19" name="Oval 18">
            <a:extLst>
              <a:ext uri="{FF2B5EF4-FFF2-40B4-BE49-F238E27FC236}">
                <a16:creationId xmlns:a16="http://schemas.microsoft.com/office/drawing/2014/main" xmlns="" id="{DD786409-040E-98DB-89E4-BDA67BACCF14}"/>
              </a:ext>
            </a:extLst>
          </p:cNvPr>
          <p:cNvSpPr/>
          <p:nvPr/>
        </p:nvSpPr>
        <p:spPr>
          <a:xfrm>
            <a:off x="7992286" y="7383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xmlns="" id="{0DBA5E12-90D7-0AEE-B609-D471037C79EB}"/>
              </a:ext>
            </a:extLst>
          </p:cNvPr>
          <p:cNvSpPr/>
          <p:nvPr/>
        </p:nvSpPr>
        <p:spPr>
          <a:xfrm>
            <a:off x="8628974" y="7383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21" name="Oval 20">
            <a:extLst>
              <a:ext uri="{FF2B5EF4-FFF2-40B4-BE49-F238E27FC236}">
                <a16:creationId xmlns:a16="http://schemas.microsoft.com/office/drawing/2014/main" xmlns="" id="{E188ED4F-D835-3941-A57C-4F40572C610C}"/>
              </a:ext>
            </a:extLst>
          </p:cNvPr>
          <p:cNvSpPr/>
          <p:nvPr/>
        </p:nvSpPr>
        <p:spPr>
          <a:xfrm>
            <a:off x="9265662" y="738348"/>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xmlns="" id="{47E4168A-1646-DE89-0228-37A67BDAA82F}"/>
              </a:ext>
            </a:extLst>
          </p:cNvPr>
          <p:cNvSpPr/>
          <p:nvPr/>
        </p:nvSpPr>
        <p:spPr>
          <a:xfrm>
            <a:off x="9887412" y="7383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67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662D7-997E-A764-FC7C-7002F04F7DC9}"/>
              </a:ext>
            </a:extLst>
          </p:cNvPr>
          <p:cNvSpPr>
            <a:spLocks noGrp="1"/>
          </p:cNvSpPr>
          <p:nvPr>
            <p:ph type="title"/>
          </p:nvPr>
        </p:nvSpPr>
        <p:spPr>
          <a:xfrm>
            <a:off x="3166474" y="210746"/>
            <a:ext cx="7105935" cy="1325563"/>
          </a:xfrm>
        </p:spPr>
        <p:txBody>
          <a:bodyPr>
            <a:noAutofit/>
          </a:bodyPr>
          <a:lstStyle/>
          <a:p>
            <a:pPr algn="ctr"/>
            <a:r>
              <a:rPr lang="x-none" sz="8000" b="1" dirty="0">
                <a:solidFill>
                  <a:srgbClr val="0BD6F8"/>
                </a:solidFill>
                <a:latin typeface="MTD Summer Show" pitchFamily="2" charset="77"/>
              </a:rPr>
              <a:t>GIẢI Ô CHỮ</a:t>
            </a:r>
          </a:p>
        </p:txBody>
      </p:sp>
      <p:sp>
        <p:nvSpPr>
          <p:cNvPr id="6" name="Oval 5">
            <a:extLst>
              <a:ext uri="{FF2B5EF4-FFF2-40B4-BE49-F238E27FC236}">
                <a16:creationId xmlns:a16="http://schemas.microsoft.com/office/drawing/2014/main" xmlns="" id="{F806A473-6EB5-103A-F2E7-8C430D19BD30}"/>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7" name="Oval 6">
            <a:extLst>
              <a:ext uri="{FF2B5EF4-FFF2-40B4-BE49-F238E27FC236}">
                <a16:creationId xmlns:a16="http://schemas.microsoft.com/office/drawing/2014/main" xmlns="" id="{DD786409-040E-98DB-89E4-BDA67BACCF14}"/>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À</a:t>
            </a:r>
          </a:p>
        </p:txBody>
      </p:sp>
      <p:sp>
        <p:nvSpPr>
          <p:cNvPr id="8" name="Oval 7">
            <a:extLst>
              <a:ext uri="{FF2B5EF4-FFF2-40B4-BE49-F238E27FC236}">
                <a16:creationId xmlns:a16="http://schemas.microsoft.com/office/drawing/2014/main" xmlns="" id="{0DBA5E12-90D7-0AEE-B609-D471037C79EB}"/>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9" name="Oval 8">
            <a:extLst>
              <a:ext uri="{FF2B5EF4-FFF2-40B4-BE49-F238E27FC236}">
                <a16:creationId xmlns:a16="http://schemas.microsoft.com/office/drawing/2014/main" xmlns="" id="{E188ED4F-D835-3941-A57C-4F40572C610C}"/>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0" name="Oval 9">
            <a:extLst>
              <a:ext uri="{FF2B5EF4-FFF2-40B4-BE49-F238E27FC236}">
                <a16:creationId xmlns:a16="http://schemas.microsoft.com/office/drawing/2014/main" xmlns="" id="{47E4168A-1646-DE89-0228-37A67BDAA82F}"/>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11" name="Oval 10">
            <a:extLst>
              <a:ext uri="{FF2B5EF4-FFF2-40B4-BE49-F238E27FC236}">
                <a16:creationId xmlns:a16="http://schemas.microsoft.com/office/drawing/2014/main" xmlns="" id="{194D0CA9-2790-C467-600D-391D89E9E198}"/>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xmlns="" id="{6CBD71A2-BEA2-E31F-60D3-F6929A9BD631}"/>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xmlns="" id="{E2795DEA-CE63-7CBA-B9CD-C7C93C7B10B0}"/>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58AD141C-6A0E-873E-71F4-1679779F7A40}"/>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5" name="Oval 14">
            <a:extLst>
              <a:ext uri="{FF2B5EF4-FFF2-40B4-BE49-F238E27FC236}">
                <a16:creationId xmlns:a16="http://schemas.microsoft.com/office/drawing/2014/main" xmlns="" id="{FE7D7A8C-0573-1149-6D75-0F5949EBB911}"/>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xmlns="" id="{793D0E1A-8114-2107-0A99-8FBB97122F5E}"/>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xmlns="" id="{7647871B-FAAC-8AA8-B515-68A13800CA2E}"/>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16F048D1-7C85-1D04-6DA2-D96DFE4BED4D}"/>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9" name="Oval 18">
            <a:extLst>
              <a:ext uri="{FF2B5EF4-FFF2-40B4-BE49-F238E27FC236}">
                <a16:creationId xmlns:a16="http://schemas.microsoft.com/office/drawing/2014/main" xmlns="" id="{8FFA85B5-FC98-8AB9-4803-D4B9CD4C908B}"/>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0" name="Oval 19">
            <a:extLst>
              <a:ext uri="{FF2B5EF4-FFF2-40B4-BE49-F238E27FC236}">
                <a16:creationId xmlns:a16="http://schemas.microsoft.com/office/drawing/2014/main" xmlns="" id="{E98350F6-9FFB-95BB-D08D-4221FFC91B6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1" name="Oval 20">
            <a:extLst>
              <a:ext uri="{FF2B5EF4-FFF2-40B4-BE49-F238E27FC236}">
                <a16:creationId xmlns:a16="http://schemas.microsoft.com/office/drawing/2014/main" xmlns="" id="{8D8100BE-48E3-7D13-3E28-F3FFFA1F3E9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2" name="Oval 21">
            <a:extLst>
              <a:ext uri="{FF2B5EF4-FFF2-40B4-BE49-F238E27FC236}">
                <a16:creationId xmlns:a16="http://schemas.microsoft.com/office/drawing/2014/main" xmlns="" id="{FE3F695B-430A-E214-55DA-7350EEA45539}"/>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3" name="Oval 22">
            <a:extLst>
              <a:ext uri="{FF2B5EF4-FFF2-40B4-BE49-F238E27FC236}">
                <a16:creationId xmlns:a16="http://schemas.microsoft.com/office/drawing/2014/main" xmlns="" id="{17FFADA1-4FCF-AAA3-7BAF-483FD3C91E26}"/>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4" name="Oval 23">
            <a:hlinkClick r:id="rId3" action="ppaction://hlinksldjump"/>
            <a:extLst>
              <a:ext uri="{FF2B5EF4-FFF2-40B4-BE49-F238E27FC236}">
                <a16:creationId xmlns:a16="http://schemas.microsoft.com/office/drawing/2014/main" xmlns="" id="{CC6911B6-DDD1-0665-531E-28F912314AD0}"/>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xmlns="" id="{B0F50410-4585-193C-4236-41C59A0AD66B}"/>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ADAA0329-8D36-8E9A-581E-3AC96C7C82E9}"/>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xmlns="" id="{4F442C2C-38BD-32B9-6524-1697AC4F29FD}"/>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D924C006-F3B6-EA45-5C88-6D2569C7F90B}"/>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29" name="Oval 28">
            <a:extLst>
              <a:ext uri="{FF2B5EF4-FFF2-40B4-BE49-F238E27FC236}">
                <a16:creationId xmlns:a16="http://schemas.microsoft.com/office/drawing/2014/main" xmlns="" id="{40BE86A6-0FB6-AE3A-7621-F4B748D30C0F}"/>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F1D2A4FC-BEA2-5BB5-F6AA-A132A0A92D07}"/>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1" name="Oval 30">
            <a:extLst>
              <a:ext uri="{FF2B5EF4-FFF2-40B4-BE49-F238E27FC236}">
                <a16:creationId xmlns:a16="http://schemas.microsoft.com/office/drawing/2014/main" xmlns="" id="{5EFEBBFA-1390-EF2B-31C5-7C37DF0F65C0}"/>
              </a:ext>
            </a:extLst>
          </p:cNvPr>
          <p:cNvSpPr/>
          <p:nvPr/>
        </p:nvSpPr>
        <p:spPr>
          <a:xfrm>
            <a:off x="3577129" y="373418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4887613D-CA94-73C0-8656-636F30363AD3}"/>
              </a:ext>
            </a:extLst>
          </p:cNvPr>
          <p:cNvSpPr/>
          <p:nvPr/>
        </p:nvSpPr>
        <p:spPr>
          <a:xfrm>
            <a:off x="2807732" y="37198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B0F7A32E-A4BF-BBC0-AA4C-526BDA8823A1}"/>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xmlns="" id="{12807136-2D61-1607-D8B8-B609C31840E9}"/>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CD9F74B6-273A-6F5B-069E-D9BA09E91874}"/>
              </a:ext>
            </a:extLst>
          </p:cNvPr>
          <p:cNvSpPr/>
          <p:nvPr/>
        </p:nvSpPr>
        <p:spPr>
          <a:xfrm>
            <a:off x="1337627" y="371982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xmlns="" id="{8DB5738E-8DF4-3FFE-CCA8-8CAC700AD92C}"/>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37" name="Oval 36">
            <a:extLst>
              <a:ext uri="{FF2B5EF4-FFF2-40B4-BE49-F238E27FC236}">
                <a16:creationId xmlns:a16="http://schemas.microsoft.com/office/drawing/2014/main" xmlns="" id="{40C9CE13-8D8B-7E87-0FFF-04C29347ECB3}"/>
              </a:ext>
            </a:extLst>
          </p:cNvPr>
          <p:cNvSpPr/>
          <p:nvPr/>
        </p:nvSpPr>
        <p:spPr>
          <a:xfrm>
            <a:off x="4287321" y="371982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xmlns="" id="{BBDACE22-4966-7E9C-AFB8-05907BBF739C}"/>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9" name="Oval 38">
            <a:extLst>
              <a:ext uri="{FF2B5EF4-FFF2-40B4-BE49-F238E27FC236}">
                <a16:creationId xmlns:a16="http://schemas.microsoft.com/office/drawing/2014/main" xmlns="" id="{636AF670-7B9B-5EC0-CA85-B2DA96255202}"/>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0" name="Oval 39">
            <a:extLst>
              <a:ext uri="{FF2B5EF4-FFF2-40B4-BE49-F238E27FC236}">
                <a16:creationId xmlns:a16="http://schemas.microsoft.com/office/drawing/2014/main" xmlns="" id="{6DF46E5E-B013-B74D-1803-B992A611528C}"/>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1" name="Oval 40">
            <a:extLst>
              <a:ext uri="{FF2B5EF4-FFF2-40B4-BE49-F238E27FC236}">
                <a16:creationId xmlns:a16="http://schemas.microsoft.com/office/drawing/2014/main" xmlns="" id="{5EDD440F-5B6D-D8D6-EF39-6B47984EAD38}"/>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2" name="Oval 41">
            <a:extLst>
              <a:ext uri="{FF2B5EF4-FFF2-40B4-BE49-F238E27FC236}">
                <a16:creationId xmlns:a16="http://schemas.microsoft.com/office/drawing/2014/main" xmlns="" id="{5F6C4A82-D525-F06A-6DDE-FD362BB09DB7}"/>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3" name="Picture 6" descr="Free vector cute cat with fish bag cartoon vector icon illustration. animal education icon concept isolated flat">
            <a:extLst>
              <a:ext uri="{FF2B5EF4-FFF2-40B4-BE49-F238E27FC236}">
                <a16:creationId xmlns:a16="http://schemas.microsoft.com/office/drawing/2014/main" xmlns="" id="{ABFCC763-82B1-DAF0-CC9B-54B15170A7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137043" y="4330917"/>
            <a:ext cx="2768617" cy="27686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te flower sticker">
            <a:extLst>
              <a:ext uri="{FF2B5EF4-FFF2-40B4-BE49-F238E27FC236}">
                <a16:creationId xmlns:a16="http://schemas.microsoft.com/office/drawing/2014/main" xmlns="" id="{C3ACD8C6-0F9D-D7A5-9DB1-FA3E448D49A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3710" y="3429000"/>
            <a:ext cx="3887696" cy="388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2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75693EB-3730-5A62-B063-BD1DA5427870}"/>
              </a:ext>
            </a:extLst>
          </p:cNvPr>
          <p:cNvSpPr txBox="1"/>
          <p:nvPr/>
        </p:nvSpPr>
        <p:spPr>
          <a:xfrm>
            <a:off x="3093244" y="1248191"/>
            <a:ext cx="7243762" cy="1200329"/>
          </a:xfrm>
          <a:prstGeom prst="rect">
            <a:avLst/>
          </a:prstGeom>
          <a:noFill/>
        </p:spPr>
        <p:txBody>
          <a:bodyPr wrap="square">
            <a:prstTxWarp prst="textWave4">
              <a:avLst/>
            </a:prstTxWarp>
            <a:spAutoFit/>
          </a:bodyPr>
          <a:lstStyle/>
          <a:p>
            <a:pPr algn="ctr"/>
            <a:r>
              <a:rPr kumimoji="0" lang="en-US" sz="7200" b="1" i="0" u="none" strike="noStrike" kern="1200" normalizeH="0" baseline="0" noProof="0" dirty="0">
                <a:ln w="10160">
                  <a:solidFill>
                    <a:schemeClr val="accent5"/>
                  </a:solidFill>
                  <a:prstDash val="solid"/>
                </a:ln>
                <a:solidFill>
                  <a:srgbClr val="F9325E"/>
                </a:solidFill>
                <a:effectLst>
                  <a:outerShdw blurRad="38100" dist="22860" dir="5400000" algn="tl" rotWithShape="0">
                    <a:srgbClr val="000000">
                      <a:alpha val="30000"/>
                    </a:srgbClr>
                  </a:outerShdw>
                </a:effectLst>
                <a:uLnTx/>
                <a:uFillTx/>
                <a:latin typeface="SVN-Apple" panose="02040603050506020204" pitchFamily="18" charset="0"/>
                <a:ea typeface="LNTH-LuoLuoNotangYuanTi 1" pitchFamily="2" charset="-128"/>
                <a:cs typeface="LNTH-LuoLuoNotangYuanTi 1" pitchFamily="2" charset="-128"/>
              </a:rPr>
              <a:t>YÊU CẦU CẦN ĐẠT</a:t>
            </a:r>
            <a:endParaRPr lang="x-none" sz="7200" b="1" dirty="0">
              <a:ln w="10160">
                <a:solidFill>
                  <a:schemeClr val="accent5"/>
                </a:solidFill>
                <a:prstDash val="solid"/>
              </a:ln>
              <a:solidFill>
                <a:srgbClr val="F9325E"/>
              </a:solidFill>
              <a:effectLst>
                <a:outerShdw blurRad="38100" dist="22860" dir="5400000" algn="tl" rotWithShape="0">
                  <a:srgbClr val="000000">
                    <a:alpha val="30000"/>
                  </a:srgbClr>
                </a:outerShdw>
              </a:effectLst>
            </a:endParaRPr>
          </a:p>
        </p:txBody>
      </p:sp>
      <p:sp>
        <p:nvSpPr>
          <p:cNvPr id="10" name="TextBox 9">
            <a:extLst>
              <a:ext uri="{FF2B5EF4-FFF2-40B4-BE49-F238E27FC236}">
                <a16:creationId xmlns:a16="http://schemas.microsoft.com/office/drawing/2014/main" xmlns="" id="{67F843F3-7BE7-F73D-9485-FF2D59FA338A}"/>
              </a:ext>
            </a:extLst>
          </p:cNvPr>
          <p:cNvSpPr txBox="1"/>
          <p:nvPr/>
        </p:nvSpPr>
        <p:spPr>
          <a:xfrm>
            <a:off x="3921919" y="2380784"/>
            <a:ext cx="5163715" cy="2086725"/>
          </a:xfrm>
          <a:prstGeom prst="rect">
            <a:avLst/>
          </a:prstGeom>
          <a:noFill/>
        </p:spPr>
        <p:txBody>
          <a:bodyPr wrap="square" rtlCol="0">
            <a:spAutoFit/>
          </a:bodyPr>
          <a:lstStyle/>
          <a:p>
            <a:pPr algn="just">
              <a:lnSpc>
                <a:spcPct val="120000"/>
              </a:lnSpc>
            </a:pP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tìm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miêu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tả</a:t>
            </a:r>
            <a:r>
              <a:rPr lang="en-US" sz="3600" dirty="0">
                <a:effectLst/>
                <a:latin typeface="Times New Roman" panose="02020603050405020304" pitchFamily="18" charset="0"/>
                <a:ea typeface="Times New Roman" panose="02020603050405020304" pitchFamily="18" charset="0"/>
              </a:rPr>
              <a:t> con </a:t>
            </a:r>
            <a:r>
              <a:rPr lang="en-US" sz="3600" dirty="0" err="1">
                <a:effectLst/>
                <a:latin typeface="Times New Roman" panose="02020603050405020304" pitchFamily="18" charset="0"/>
                <a:ea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rPr>
              <a:t> (con </a:t>
            </a:r>
            <a:r>
              <a:rPr lang="en-US" sz="3600" dirty="0" err="1">
                <a:effectLst/>
                <a:latin typeface="Times New Roman" panose="02020603050405020304" pitchFamily="18" charset="0"/>
                <a:ea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nuôi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nhà</a:t>
            </a:r>
            <a:r>
              <a:rPr lang="en-US" sz="3600" dirty="0">
                <a:effectLst/>
                <a:latin typeface="Times New Roman" panose="02020603050405020304" pitchFamily="18" charset="0"/>
                <a:ea typeface="Times New Roman" panose="02020603050405020304" pitchFamily="18" charset="0"/>
              </a:rPr>
              <a:t>). </a:t>
            </a:r>
            <a:endParaRPr lang="x-none" sz="3600" dirty="0">
              <a:effectLst/>
              <a:latin typeface="Times New Roman" panose="02020603050405020304" pitchFamily="18" charset="0"/>
              <a:ea typeface="Times New Roman" panose="02020603050405020304" pitchFamily="18" charset="0"/>
            </a:endParaRPr>
          </a:p>
        </p:txBody>
      </p:sp>
      <p:pic>
        <p:nvPicPr>
          <p:cNvPr id="11" name="Picture 10" descr="A red and white target with a arrow in the center&#10;&#10;Description automatically generated with medium confidence">
            <a:extLst>
              <a:ext uri="{FF2B5EF4-FFF2-40B4-BE49-F238E27FC236}">
                <a16:creationId xmlns:a16="http://schemas.microsoft.com/office/drawing/2014/main" xmlns="" id="{01663E58-925D-A532-5541-0DF9EF828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309812" y="2380784"/>
            <a:ext cx="720767" cy="720767"/>
          </a:xfrm>
          <a:prstGeom prst="rect">
            <a:avLst/>
          </a:prstGeom>
        </p:spPr>
      </p:pic>
    </p:spTree>
    <p:extLst>
      <p:ext uri="{BB962C8B-B14F-4D97-AF65-F5344CB8AC3E}">
        <p14:creationId xmlns:p14="http://schemas.microsoft.com/office/powerpoint/2010/main" val="36671115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35">
                                          <p:stCondLst>
                                            <p:cond delay="0"/>
                                          </p:stCondLst>
                                        </p:cTn>
                                        <p:tgtEl>
                                          <p:spTgt spid="11"/>
                                        </p:tgtEl>
                                      </p:cBhvr>
                                    </p:animEffect>
                                    <p:anim calcmode="lin" valueType="num">
                                      <p:cBhvr>
                                        <p:cTn id="8"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13" dur="20">
                                          <p:stCondLst>
                                            <p:cond delay="487"/>
                                          </p:stCondLst>
                                        </p:cTn>
                                        <p:tgtEl>
                                          <p:spTgt spid="11"/>
                                        </p:tgtEl>
                                      </p:cBhvr>
                                      <p:to x="100000" y="60000"/>
                                    </p:animScale>
                                    <p:animScale>
                                      <p:cBhvr>
                                        <p:cTn id="14" dur="124" decel="50000">
                                          <p:stCondLst>
                                            <p:cond delay="507"/>
                                          </p:stCondLst>
                                        </p:cTn>
                                        <p:tgtEl>
                                          <p:spTgt spid="11"/>
                                        </p:tgtEl>
                                      </p:cBhvr>
                                      <p:to x="100000" y="100000"/>
                                    </p:animScale>
                                    <p:animScale>
                                      <p:cBhvr>
                                        <p:cTn id="15" dur="20">
                                          <p:stCondLst>
                                            <p:cond delay="984"/>
                                          </p:stCondLst>
                                        </p:cTn>
                                        <p:tgtEl>
                                          <p:spTgt spid="11"/>
                                        </p:tgtEl>
                                      </p:cBhvr>
                                      <p:to x="100000" y="80000"/>
                                    </p:animScale>
                                    <p:animScale>
                                      <p:cBhvr>
                                        <p:cTn id="16" dur="124" decel="50000">
                                          <p:stCondLst>
                                            <p:cond delay="1004"/>
                                          </p:stCondLst>
                                        </p:cTn>
                                        <p:tgtEl>
                                          <p:spTgt spid="11"/>
                                        </p:tgtEl>
                                      </p:cBhvr>
                                      <p:to x="100000" y="100000"/>
                                    </p:animScale>
                                    <p:animScale>
                                      <p:cBhvr>
                                        <p:cTn id="17" dur="20">
                                          <p:stCondLst>
                                            <p:cond delay="1231"/>
                                          </p:stCondLst>
                                        </p:cTn>
                                        <p:tgtEl>
                                          <p:spTgt spid="11"/>
                                        </p:tgtEl>
                                      </p:cBhvr>
                                      <p:to x="100000" y="90000"/>
                                    </p:animScale>
                                    <p:animScale>
                                      <p:cBhvr>
                                        <p:cTn id="18" dur="124" decel="50000">
                                          <p:stCondLst>
                                            <p:cond delay="1251"/>
                                          </p:stCondLst>
                                        </p:cTn>
                                        <p:tgtEl>
                                          <p:spTgt spid="11"/>
                                        </p:tgtEl>
                                      </p:cBhvr>
                                      <p:to x="100000" y="100000"/>
                                    </p:animScale>
                                    <p:animScale>
                                      <p:cBhvr>
                                        <p:cTn id="19" dur="20">
                                          <p:stCondLst>
                                            <p:cond delay="1356"/>
                                          </p:stCondLst>
                                        </p:cTn>
                                        <p:tgtEl>
                                          <p:spTgt spid="11"/>
                                        </p:tgtEl>
                                      </p:cBhvr>
                                      <p:to x="100000" y="95000"/>
                                    </p:animScale>
                                    <p:animScale>
                                      <p:cBhvr>
                                        <p:cTn id="20" dur="124" decel="50000">
                                          <p:stCondLst>
                                            <p:cond delay="1376"/>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10"/>
                                        </p:tgtEl>
                                        <p:attrNameLst>
                                          <p:attrName>ppt_y</p:attrName>
                                        </p:attrNameLst>
                                      </p:cBhvr>
                                      <p:tavLst>
                                        <p:tav tm="0">
                                          <p:val>
                                            <p:strVal val="#ppt_y"/>
                                          </p:val>
                                        </p:tav>
                                        <p:tav tm="100000">
                                          <p:val>
                                            <p:strVal val="#ppt_y"/>
                                          </p:val>
                                        </p:tav>
                                      </p:tavLst>
                                    </p:anim>
                                    <p:anim calcmode="lin" valueType="num">
                                      <p:cBhvr>
                                        <p:cTn id="27"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a:extLst>
              <a:ext uri="{FF2B5EF4-FFF2-40B4-BE49-F238E27FC236}">
                <a16:creationId xmlns:a16="http://schemas.microsoft.com/office/drawing/2014/main" xmlns="" id="{E9B133F5-CBB7-685C-FDE1-9D5857664442}"/>
              </a:ext>
            </a:extLst>
          </p:cNvPr>
          <p:cNvSpPr/>
          <p:nvPr/>
        </p:nvSpPr>
        <p:spPr>
          <a:xfrm flipH="1">
            <a:off x="6096000" y="1738100"/>
            <a:ext cx="3615624" cy="2263046"/>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effectLst/>
                <a:ea typeface="Times New Roman" panose="02020603050405020304" pitchFamily="18" charset="0"/>
              </a:rPr>
              <a:t>2. GẠO</a:t>
            </a:r>
          </a:p>
        </p:txBody>
      </p:sp>
      <p:pic>
        <p:nvPicPr>
          <p:cNvPr id="6" name="Graphic 15">
            <a:extLst>
              <a:ext uri="{FF2B5EF4-FFF2-40B4-BE49-F238E27FC236}">
                <a16:creationId xmlns:a16="http://schemas.microsoft.com/office/drawing/2014/main" xmlns="" id="{BE230CDA-78A9-680F-59D0-D9DEEFA86CA6}"/>
              </a:ext>
            </a:extLst>
          </p:cNvPr>
          <p:cNvPicPr>
            <a:picLocks noChangeAspect="1"/>
          </p:cNvPicPr>
          <p:nvPr/>
        </p:nvPicPr>
        <p:blipFill>
          <a:blip r:embed="rId4"/>
          <a:stretch>
            <a:fillRect/>
          </a:stretch>
        </p:blipFill>
        <p:spPr>
          <a:xfrm flipH="1">
            <a:off x="8118238" y="3497651"/>
            <a:ext cx="4073762" cy="3306664"/>
          </a:xfrm>
          <a:prstGeom prst="rect">
            <a:avLst/>
          </a:prstGeom>
        </p:spPr>
      </p:pic>
      <p:pic>
        <p:nvPicPr>
          <p:cNvPr id="7" name="âm thanh trả lời đúng">
            <a:hlinkClick r:id="" action="ppaction://media"/>
            <a:extLst>
              <a:ext uri="{FF2B5EF4-FFF2-40B4-BE49-F238E27FC236}">
                <a16:creationId xmlns:a16="http://schemas.microsoft.com/office/drawing/2014/main" xmlns="" id="{1EB6B630-A4CF-7693-0E39-39D3D68F2BB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5"/>
          <a:stretch>
            <a:fillRect/>
          </a:stretch>
        </p:blipFill>
        <p:spPr>
          <a:xfrm>
            <a:off x="-1225042" y="2980459"/>
            <a:ext cx="609600" cy="609600"/>
          </a:xfrm>
          <a:prstGeom prst="rect">
            <a:avLst/>
          </a:prstGeom>
        </p:spPr>
      </p:pic>
      <p:pic>
        <p:nvPicPr>
          <p:cNvPr id="11266" name="Picture 2" descr="Khám phá vẻ đẹp mùa hoa gạo tháng 3 - Vntrip.vn">
            <a:extLst>
              <a:ext uri="{FF2B5EF4-FFF2-40B4-BE49-F238E27FC236}">
                <a16:creationId xmlns:a16="http://schemas.microsoft.com/office/drawing/2014/main" xmlns="" id="{281C1B8F-7589-64EC-75AF-E99D349B9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48" y="3429000"/>
            <a:ext cx="5386779" cy="2828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99016B7-CA7A-2494-1FF7-2AB386567F7D}"/>
              </a:ext>
            </a:extLst>
          </p:cNvPr>
          <p:cNvPicPr>
            <a:picLocks noChangeAspect="1"/>
          </p:cNvPicPr>
          <p:nvPr/>
        </p:nvPicPr>
        <p:blipFill>
          <a:blip r:embed="rId7"/>
          <a:stretch>
            <a:fillRect/>
          </a:stretch>
        </p:blipFill>
        <p:spPr>
          <a:xfrm>
            <a:off x="247237" y="177223"/>
            <a:ext cx="5257800" cy="2692400"/>
          </a:xfrm>
          <a:prstGeom prst="rect">
            <a:avLst/>
          </a:prstGeom>
        </p:spPr>
      </p:pic>
      <p:sp>
        <p:nvSpPr>
          <p:cNvPr id="3" name="Oval 2">
            <a:extLst>
              <a:ext uri="{FF2B5EF4-FFF2-40B4-BE49-F238E27FC236}">
                <a16:creationId xmlns:a16="http://schemas.microsoft.com/office/drawing/2014/main" xmlns="" id="{B82D794C-7332-58FD-1D12-7C43E3233ABE}"/>
              </a:ext>
            </a:extLst>
          </p:cNvPr>
          <p:cNvSpPr/>
          <p:nvPr/>
        </p:nvSpPr>
        <p:spPr>
          <a:xfrm>
            <a:off x="6683749" y="62807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xmlns="" id="{64F9DC19-546E-0889-5BAB-09E49DEC1721}"/>
              </a:ext>
            </a:extLst>
          </p:cNvPr>
          <p:cNvSpPr/>
          <p:nvPr/>
        </p:nvSpPr>
        <p:spPr>
          <a:xfrm>
            <a:off x="7631340" y="62807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xmlns="" id="{A4D0A2D4-8DC5-32C5-F9D1-FA61B60E113E}"/>
              </a:ext>
            </a:extLst>
          </p:cNvPr>
          <p:cNvSpPr/>
          <p:nvPr/>
        </p:nvSpPr>
        <p:spPr>
          <a:xfrm>
            <a:off x="8436636" y="628080"/>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1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662D7-997E-A764-FC7C-7002F04F7DC9}"/>
              </a:ext>
            </a:extLst>
          </p:cNvPr>
          <p:cNvSpPr>
            <a:spLocks noGrp="1"/>
          </p:cNvSpPr>
          <p:nvPr>
            <p:ph type="title"/>
          </p:nvPr>
        </p:nvSpPr>
        <p:spPr>
          <a:xfrm>
            <a:off x="3166474" y="210746"/>
            <a:ext cx="7407492" cy="1325563"/>
          </a:xfrm>
        </p:spPr>
        <p:txBody>
          <a:bodyPr>
            <a:noAutofit/>
          </a:bodyPr>
          <a:lstStyle/>
          <a:p>
            <a:pPr algn="ctr"/>
            <a:r>
              <a:rPr lang="x-none" sz="8000" b="1" dirty="0">
                <a:solidFill>
                  <a:srgbClr val="0BD6F8"/>
                </a:solidFill>
                <a:latin typeface="MTD Summer Show" pitchFamily="2" charset="77"/>
              </a:rPr>
              <a:t>GIẢI Ô CHỮ</a:t>
            </a:r>
          </a:p>
        </p:txBody>
      </p:sp>
      <p:sp>
        <p:nvSpPr>
          <p:cNvPr id="6" name="Oval 5">
            <a:extLst>
              <a:ext uri="{FF2B5EF4-FFF2-40B4-BE49-F238E27FC236}">
                <a16:creationId xmlns:a16="http://schemas.microsoft.com/office/drawing/2014/main" xmlns="" id="{F806A473-6EB5-103A-F2E7-8C430D19BD30}"/>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7" name="Oval 6">
            <a:extLst>
              <a:ext uri="{FF2B5EF4-FFF2-40B4-BE49-F238E27FC236}">
                <a16:creationId xmlns:a16="http://schemas.microsoft.com/office/drawing/2014/main" xmlns="" id="{DD786409-040E-98DB-89E4-BDA67BACCF14}"/>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À</a:t>
            </a:r>
          </a:p>
        </p:txBody>
      </p:sp>
      <p:sp>
        <p:nvSpPr>
          <p:cNvPr id="8" name="Oval 7">
            <a:extLst>
              <a:ext uri="{FF2B5EF4-FFF2-40B4-BE49-F238E27FC236}">
                <a16:creationId xmlns:a16="http://schemas.microsoft.com/office/drawing/2014/main" xmlns="" id="{0DBA5E12-90D7-0AEE-B609-D471037C79EB}"/>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9" name="Oval 8">
            <a:extLst>
              <a:ext uri="{FF2B5EF4-FFF2-40B4-BE49-F238E27FC236}">
                <a16:creationId xmlns:a16="http://schemas.microsoft.com/office/drawing/2014/main" xmlns="" id="{E188ED4F-D835-3941-A57C-4F40572C610C}"/>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0" name="Oval 9">
            <a:extLst>
              <a:ext uri="{FF2B5EF4-FFF2-40B4-BE49-F238E27FC236}">
                <a16:creationId xmlns:a16="http://schemas.microsoft.com/office/drawing/2014/main" xmlns="" id="{47E4168A-1646-DE89-0228-37A67BDAA82F}"/>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11" name="Oval 10">
            <a:extLst>
              <a:ext uri="{FF2B5EF4-FFF2-40B4-BE49-F238E27FC236}">
                <a16:creationId xmlns:a16="http://schemas.microsoft.com/office/drawing/2014/main" xmlns="" id="{194D0CA9-2790-C467-600D-391D89E9E198}"/>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sp>
        <p:nvSpPr>
          <p:cNvPr id="12" name="Oval 11">
            <a:extLst>
              <a:ext uri="{FF2B5EF4-FFF2-40B4-BE49-F238E27FC236}">
                <a16:creationId xmlns:a16="http://schemas.microsoft.com/office/drawing/2014/main" xmlns="" id="{6CBD71A2-BEA2-E31F-60D3-F6929A9BD631}"/>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Ạ</a:t>
            </a:r>
          </a:p>
        </p:txBody>
      </p:sp>
      <p:sp>
        <p:nvSpPr>
          <p:cNvPr id="13" name="Oval 12">
            <a:extLst>
              <a:ext uri="{FF2B5EF4-FFF2-40B4-BE49-F238E27FC236}">
                <a16:creationId xmlns:a16="http://schemas.microsoft.com/office/drawing/2014/main" xmlns="" id="{E2795DEA-CE63-7CBA-B9CD-C7C93C7B10B0}"/>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O</a:t>
            </a:r>
          </a:p>
        </p:txBody>
      </p:sp>
      <p:sp>
        <p:nvSpPr>
          <p:cNvPr id="14" name="Oval 13">
            <a:extLst>
              <a:ext uri="{FF2B5EF4-FFF2-40B4-BE49-F238E27FC236}">
                <a16:creationId xmlns:a16="http://schemas.microsoft.com/office/drawing/2014/main" xmlns="" id="{58AD141C-6A0E-873E-71F4-1679779F7A40}"/>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5" name="Oval 14">
            <a:extLst>
              <a:ext uri="{FF2B5EF4-FFF2-40B4-BE49-F238E27FC236}">
                <a16:creationId xmlns:a16="http://schemas.microsoft.com/office/drawing/2014/main" xmlns="" id="{FE7D7A8C-0573-1149-6D75-0F5949EBB911}"/>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xmlns="" id="{793D0E1A-8114-2107-0A99-8FBB97122F5E}"/>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xmlns="" id="{7647871B-FAAC-8AA8-B515-68A13800CA2E}"/>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16F048D1-7C85-1D04-6DA2-D96DFE4BED4D}"/>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9" name="Oval 18">
            <a:extLst>
              <a:ext uri="{FF2B5EF4-FFF2-40B4-BE49-F238E27FC236}">
                <a16:creationId xmlns:a16="http://schemas.microsoft.com/office/drawing/2014/main" xmlns="" id="{8FFA85B5-FC98-8AB9-4803-D4B9CD4C908B}"/>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0" name="Oval 19">
            <a:extLst>
              <a:ext uri="{FF2B5EF4-FFF2-40B4-BE49-F238E27FC236}">
                <a16:creationId xmlns:a16="http://schemas.microsoft.com/office/drawing/2014/main" xmlns="" id="{E98350F6-9FFB-95BB-D08D-4221FFC91B6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1" name="Oval 20">
            <a:extLst>
              <a:ext uri="{FF2B5EF4-FFF2-40B4-BE49-F238E27FC236}">
                <a16:creationId xmlns:a16="http://schemas.microsoft.com/office/drawing/2014/main" xmlns="" id="{8D8100BE-48E3-7D13-3E28-F3FFFA1F3E9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2" name="Oval 21">
            <a:extLst>
              <a:ext uri="{FF2B5EF4-FFF2-40B4-BE49-F238E27FC236}">
                <a16:creationId xmlns:a16="http://schemas.microsoft.com/office/drawing/2014/main" xmlns="" id="{FE3F695B-430A-E214-55DA-7350EEA45539}"/>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3" name="Oval 22">
            <a:extLst>
              <a:ext uri="{FF2B5EF4-FFF2-40B4-BE49-F238E27FC236}">
                <a16:creationId xmlns:a16="http://schemas.microsoft.com/office/drawing/2014/main" xmlns="" id="{17FFADA1-4FCF-AAA3-7BAF-483FD3C91E26}"/>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4" name="Oval 23">
            <a:extLst>
              <a:ext uri="{FF2B5EF4-FFF2-40B4-BE49-F238E27FC236}">
                <a16:creationId xmlns:a16="http://schemas.microsoft.com/office/drawing/2014/main" xmlns="" id="{CC6911B6-DDD1-0665-531E-28F912314AD0}"/>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xmlns="" id="{B0F50410-4585-193C-4236-41C59A0AD66B}"/>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26" name="Oval 25">
            <a:hlinkClick r:id="rId3" action="ppaction://hlinksldjump"/>
            <a:extLst>
              <a:ext uri="{FF2B5EF4-FFF2-40B4-BE49-F238E27FC236}">
                <a16:creationId xmlns:a16="http://schemas.microsoft.com/office/drawing/2014/main" xmlns="" id="{ADAA0329-8D36-8E9A-581E-3AC96C7C82E9}"/>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xmlns="" id="{4F442C2C-38BD-32B9-6524-1697AC4F29FD}"/>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D924C006-F3B6-EA45-5C88-6D2569C7F90B}"/>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29" name="Oval 28">
            <a:extLst>
              <a:ext uri="{FF2B5EF4-FFF2-40B4-BE49-F238E27FC236}">
                <a16:creationId xmlns:a16="http://schemas.microsoft.com/office/drawing/2014/main" xmlns="" id="{40BE86A6-0FB6-AE3A-7621-F4B748D30C0F}"/>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F1D2A4FC-BEA2-5BB5-F6AA-A132A0A92D07}"/>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1" name="Oval 30">
            <a:extLst>
              <a:ext uri="{FF2B5EF4-FFF2-40B4-BE49-F238E27FC236}">
                <a16:creationId xmlns:a16="http://schemas.microsoft.com/office/drawing/2014/main" xmlns="" id="{5EFEBBFA-1390-EF2B-31C5-7C37DF0F65C0}"/>
              </a:ext>
            </a:extLst>
          </p:cNvPr>
          <p:cNvSpPr/>
          <p:nvPr/>
        </p:nvSpPr>
        <p:spPr>
          <a:xfrm>
            <a:off x="3577129" y="373418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4887613D-CA94-73C0-8656-636F30363AD3}"/>
              </a:ext>
            </a:extLst>
          </p:cNvPr>
          <p:cNvSpPr/>
          <p:nvPr/>
        </p:nvSpPr>
        <p:spPr>
          <a:xfrm>
            <a:off x="2807732" y="37198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B0F7A32E-A4BF-BBC0-AA4C-526BDA8823A1}"/>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xmlns="" id="{12807136-2D61-1607-D8B8-B609C31840E9}"/>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CD9F74B6-273A-6F5B-069E-D9BA09E91874}"/>
              </a:ext>
            </a:extLst>
          </p:cNvPr>
          <p:cNvSpPr/>
          <p:nvPr/>
        </p:nvSpPr>
        <p:spPr>
          <a:xfrm>
            <a:off x="1337627" y="371982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xmlns="" id="{8DB5738E-8DF4-3FFE-CCA8-8CAC700AD92C}"/>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37" name="Oval 36">
            <a:extLst>
              <a:ext uri="{FF2B5EF4-FFF2-40B4-BE49-F238E27FC236}">
                <a16:creationId xmlns:a16="http://schemas.microsoft.com/office/drawing/2014/main" xmlns="" id="{40C9CE13-8D8B-7E87-0FFF-04C29347ECB3}"/>
              </a:ext>
            </a:extLst>
          </p:cNvPr>
          <p:cNvSpPr/>
          <p:nvPr/>
        </p:nvSpPr>
        <p:spPr>
          <a:xfrm>
            <a:off x="4287321" y="371982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xmlns="" id="{BBDACE22-4966-7E9C-AFB8-05907BBF739C}"/>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9" name="Oval 38">
            <a:extLst>
              <a:ext uri="{FF2B5EF4-FFF2-40B4-BE49-F238E27FC236}">
                <a16:creationId xmlns:a16="http://schemas.microsoft.com/office/drawing/2014/main" xmlns="" id="{636AF670-7B9B-5EC0-CA85-B2DA96255202}"/>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0" name="Oval 39">
            <a:extLst>
              <a:ext uri="{FF2B5EF4-FFF2-40B4-BE49-F238E27FC236}">
                <a16:creationId xmlns:a16="http://schemas.microsoft.com/office/drawing/2014/main" xmlns="" id="{6DF46E5E-B013-B74D-1803-B992A611528C}"/>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1" name="Oval 40">
            <a:extLst>
              <a:ext uri="{FF2B5EF4-FFF2-40B4-BE49-F238E27FC236}">
                <a16:creationId xmlns:a16="http://schemas.microsoft.com/office/drawing/2014/main" xmlns="" id="{5EDD440F-5B6D-D8D6-EF39-6B47984EAD38}"/>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2" name="Oval 41">
            <a:extLst>
              <a:ext uri="{FF2B5EF4-FFF2-40B4-BE49-F238E27FC236}">
                <a16:creationId xmlns:a16="http://schemas.microsoft.com/office/drawing/2014/main" xmlns="" id="{5F6C4A82-D525-F06A-6DDE-FD362BB09DB7}"/>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3" name="Picture 6" descr="Free vector cute cat with fish bag cartoon vector icon illustration. animal education icon concept isolated flat">
            <a:extLst>
              <a:ext uri="{FF2B5EF4-FFF2-40B4-BE49-F238E27FC236}">
                <a16:creationId xmlns:a16="http://schemas.microsoft.com/office/drawing/2014/main" xmlns="" id="{ABFCC763-82B1-DAF0-CC9B-54B15170A7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137043" y="4330917"/>
            <a:ext cx="2768617" cy="27686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te flower sticker">
            <a:extLst>
              <a:ext uri="{FF2B5EF4-FFF2-40B4-BE49-F238E27FC236}">
                <a16:creationId xmlns:a16="http://schemas.microsoft.com/office/drawing/2014/main" xmlns="" id="{C3ACD8C6-0F9D-D7A5-9DB1-FA3E448D49A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3710" y="3429000"/>
            <a:ext cx="3887696" cy="388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25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a:extLst>
              <a:ext uri="{FF2B5EF4-FFF2-40B4-BE49-F238E27FC236}">
                <a16:creationId xmlns:a16="http://schemas.microsoft.com/office/drawing/2014/main" xmlns="" id="{E9B133F5-CBB7-685C-FDE1-9D5857664442}"/>
              </a:ext>
            </a:extLst>
          </p:cNvPr>
          <p:cNvSpPr/>
          <p:nvPr/>
        </p:nvSpPr>
        <p:spPr>
          <a:xfrm flipH="1">
            <a:off x="4325784" y="2001795"/>
            <a:ext cx="6735196" cy="2049793"/>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dirty="0">
              <a:latin typeface="UTM Duepuntozero" panose="02040603050506020204" pitchFamily="18"/>
              <a:ea typeface="Times New Roman" panose="02020603050405020304" pitchFamily="18" charset="0"/>
            </a:endParaRPr>
          </a:p>
          <a:p>
            <a:pPr algn="ctr"/>
            <a:r>
              <a:rPr lang="en-US" sz="5400" dirty="0">
                <a:ea typeface="Times New Roman" panose="02020603050405020304" pitchFamily="18" charset="0"/>
              </a:rPr>
              <a:t>3. LAN HỒ ĐIỆP</a:t>
            </a:r>
          </a:p>
          <a:p>
            <a:pPr algn="ctr"/>
            <a:endParaRPr lang="en-US" sz="6000" dirty="0">
              <a:effectLst/>
              <a:ea typeface="Times New Roman" panose="02020603050405020304" pitchFamily="18" charset="0"/>
            </a:endParaRPr>
          </a:p>
        </p:txBody>
      </p:sp>
      <p:pic>
        <p:nvPicPr>
          <p:cNvPr id="6" name="Graphic 15">
            <a:extLst>
              <a:ext uri="{FF2B5EF4-FFF2-40B4-BE49-F238E27FC236}">
                <a16:creationId xmlns:a16="http://schemas.microsoft.com/office/drawing/2014/main" xmlns="" id="{BE230CDA-78A9-680F-59D0-D9DEEFA86CA6}"/>
              </a:ext>
            </a:extLst>
          </p:cNvPr>
          <p:cNvPicPr>
            <a:picLocks noChangeAspect="1"/>
          </p:cNvPicPr>
          <p:nvPr/>
        </p:nvPicPr>
        <p:blipFill>
          <a:blip r:embed="rId4"/>
          <a:stretch>
            <a:fillRect/>
          </a:stretch>
        </p:blipFill>
        <p:spPr>
          <a:xfrm flipH="1">
            <a:off x="8274784" y="3551336"/>
            <a:ext cx="4073762" cy="3306664"/>
          </a:xfrm>
          <a:prstGeom prst="rect">
            <a:avLst/>
          </a:prstGeom>
        </p:spPr>
      </p:pic>
      <p:pic>
        <p:nvPicPr>
          <p:cNvPr id="7" name="âm thanh trả lời đúng">
            <a:hlinkClick r:id="" action="ppaction://media"/>
            <a:extLst>
              <a:ext uri="{FF2B5EF4-FFF2-40B4-BE49-F238E27FC236}">
                <a16:creationId xmlns:a16="http://schemas.microsoft.com/office/drawing/2014/main" xmlns="" id="{1EB6B630-A4CF-7693-0E39-39D3D68F2BB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5"/>
          <a:stretch>
            <a:fillRect/>
          </a:stretch>
        </p:blipFill>
        <p:spPr>
          <a:xfrm>
            <a:off x="-1225042" y="2980459"/>
            <a:ext cx="609600" cy="609600"/>
          </a:xfrm>
          <a:prstGeom prst="rect">
            <a:avLst/>
          </a:prstGeom>
        </p:spPr>
      </p:pic>
      <p:pic>
        <p:nvPicPr>
          <p:cNvPr id="2" name="Picture 1">
            <a:extLst>
              <a:ext uri="{FF2B5EF4-FFF2-40B4-BE49-F238E27FC236}">
                <a16:creationId xmlns:a16="http://schemas.microsoft.com/office/drawing/2014/main" xmlns="" id="{ACAA5ED2-EE6A-15C0-A127-1503776715C7}"/>
              </a:ext>
            </a:extLst>
          </p:cNvPr>
          <p:cNvPicPr>
            <a:picLocks noChangeAspect="1"/>
          </p:cNvPicPr>
          <p:nvPr/>
        </p:nvPicPr>
        <p:blipFill>
          <a:blip r:embed="rId6"/>
          <a:stretch>
            <a:fillRect/>
          </a:stretch>
        </p:blipFill>
        <p:spPr>
          <a:xfrm>
            <a:off x="131040" y="82001"/>
            <a:ext cx="4194744" cy="3859803"/>
          </a:xfrm>
          <a:prstGeom prst="rect">
            <a:avLst/>
          </a:prstGeom>
        </p:spPr>
      </p:pic>
      <p:pic>
        <p:nvPicPr>
          <p:cNvPr id="12290" name="Picture 2" descr="Lan Hồ Điệp là gì? Ý nghĩa, cách trồng và cách chăm sóc đúng cách |  Cleanipedia">
            <a:extLst>
              <a:ext uri="{FF2B5EF4-FFF2-40B4-BE49-F238E27FC236}">
                <a16:creationId xmlns:a16="http://schemas.microsoft.com/office/drawing/2014/main" xmlns="" id="{A575889B-56A1-1AD4-E38A-DAD0F2713A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4" y="4045526"/>
            <a:ext cx="4202980" cy="26162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DD91C2A1-2407-BD1D-0802-EAAF57458062}"/>
              </a:ext>
            </a:extLst>
          </p:cNvPr>
          <p:cNvSpPr/>
          <p:nvPr/>
        </p:nvSpPr>
        <p:spPr>
          <a:xfrm>
            <a:off x="7201080" y="10034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4" name="Oval 3">
            <a:extLst>
              <a:ext uri="{FF2B5EF4-FFF2-40B4-BE49-F238E27FC236}">
                <a16:creationId xmlns:a16="http://schemas.microsoft.com/office/drawing/2014/main" xmlns="" id="{C7433CB5-A395-4453-E922-EC1DCA12382C}"/>
              </a:ext>
            </a:extLst>
          </p:cNvPr>
          <p:cNvSpPr/>
          <p:nvPr/>
        </p:nvSpPr>
        <p:spPr>
          <a:xfrm>
            <a:off x="5752856" y="1002627"/>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xmlns="" id="{68BE7D0C-0D0B-F420-B35A-DA69D4911C0E}"/>
              </a:ext>
            </a:extLst>
          </p:cNvPr>
          <p:cNvSpPr/>
          <p:nvPr/>
        </p:nvSpPr>
        <p:spPr>
          <a:xfrm>
            <a:off x="6492529" y="10026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xmlns="" id="{5734BDF4-22A8-C297-CC31-F4A7D6AE75DC}"/>
              </a:ext>
            </a:extLst>
          </p:cNvPr>
          <p:cNvSpPr/>
          <p:nvPr/>
        </p:nvSpPr>
        <p:spPr>
          <a:xfrm>
            <a:off x="5008236" y="10026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xmlns="" id="{49045611-1026-CE39-1A31-985DA6E114C8}"/>
              </a:ext>
            </a:extLst>
          </p:cNvPr>
          <p:cNvSpPr/>
          <p:nvPr/>
        </p:nvSpPr>
        <p:spPr>
          <a:xfrm>
            <a:off x="10788508" y="10026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1" name="Oval 10">
            <a:extLst>
              <a:ext uri="{FF2B5EF4-FFF2-40B4-BE49-F238E27FC236}">
                <a16:creationId xmlns:a16="http://schemas.microsoft.com/office/drawing/2014/main" xmlns="" id="{8F01A832-FAA5-BE36-29FC-6D3B2EE06821}"/>
              </a:ext>
            </a:extLst>
          </p:cNvPr>
          <p:cNvSpPr/>
          <p:nvPr/>
        </p:nvSpPr>
        <p:spPr>
          <a:xfrm>
            <a:off x="10079957" y="10026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12" name="Oval 11">
            <a:extLst>
              <a:ext uri="{FF2B5EF4-FFF2-40B4-BE49-F238E27FC236}">
                <a16:creationId xmlns:a16="http://schemas.microsoft.com/office/drawing/2014/main" xmlns="" id="{ACC38D01-4CDD-6084-1C04-5A7165E9BFC6}"/>
              </a:ext>
            </a:extLst>
          </p:cNvPr>
          <p:cNvSpPr/>
          <p:nvPr/>
        </p:nvSpPr>
        <p:spPr>
          <a:xfrm>
            <a:off x="8583921" y="10034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13" name="Oval 12">
            <a:extLst>
              <a:ext uri="{FF2B5EF4-FFF2-40B4-BE49-F238E27FC236}">
                <a16:creationId xmlns:a16="http://schemas.microsoft.com/office/drawing/2014/main" xmlns="" id="{43025236-2C6D-8328-8E8E-1D67CC96B428}"/>
              </a:ext>
            </a:extLst>
          </p:cNvPr>
          <p:cNvSpPr/>
          <p:nvPr/>
        </p:nvSpPr>
        <p:spPr>
          <a:xfrm>
            <a:off x="9335337" y="10034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14" name="Oval 13">
            <a:extLst>
              <a:ext uri="{FF2B5EF4-FFF2-40B4-BE49-F238E27FC236}">
                <a16:creationId xmlns:a16="http://schemas.microsoft.com/office/drawing/2014/main" xmlns="" id="{B4D7B700-68D6-035F-67CC-040D516BA645}"/>
              </a:ext>
            </a:extLst>
          </p:cNvPr>
          <p:cNvSpPr/>
          <p:nvPr/>
        </p:nvSpPr>
        <p:spPr>
          <a:xfrm>
            <a:off x="7909631" y="100344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Tree>
    <p:extLst>
      <p:ext uri="{BB962C8B-B14F-4D97-AF65-F5344CB8AC3E}">
        <p14:creationId xmlns:p14="http://schemas.microsoft.com/office/powerpoint/2010/main" val="36026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662D7-997E-A764-FC7C-7002F04F7DC9}"/>
              </a:ext>
            </a:extLst>
          </p:cNvPr>
          <p:cNvSpPr>
            <a:spLocks noGrp="1"/>
          </p:cNvSpPr>
          <p:nvPr>
            <p:ph type="title"/>
          </p:nvPr>
        </p:nvSpPr>
        <p:spPr>
          <a:xfrm>
            <a:off x="3166474" y="210746"/>
            <a:ext cx="7407492" cy="1325563"/>
          </a:xfrm>
        </p:spPr>
        <p:txBody>
          <a:bodyPr>
            <a:noAutofit/>
          </a:bodyPr>
          <a:lstStyle/>
          <a:p>
            <a:pPr algn="ctr"/>
            <a:r>
              <a:rPr lang="x-none" sz="8000" b="1" dirty="0">
                <a:solidFill>
                  <a:srgbClr val="0BD6F8"/>
                </a:solidFill>
                <a:latin typeface="MTD Summer Show" pitchFamily="2" charset="77"/>
              </a:rPr>
              <a:t>GIẢI Ô CHỮ</a:t>
            </a:r>
          </a:p>
        </p:txBody>
      </p:sp>
      <p:sp>
        <p:nvSpPr>
          <p:cNvPr id="6" name="Oval 5">
            <a:extLst>
              <a:ext uri="{FF2B5EF4-FFF2-40B4-BE49-F238E27FC236}">
                <a16:creationId xmlns:a16="http://schemas.microsoft.com/office/drawing/2014/main" xmlns="" id="{F806A473-6EB5-103A-F2E7-8C430D19BD30}"/>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7" name="Oval 6">
            <a:extLst>
              <a:ext uri="{FF2B5EF4-FFF2-40B4-BE49-F238E27FC236}">
                <a16:creationId xmlns:a16="http://schemas.microsoft.com/office/drawing/2014/main" xmlns="" id="{DD786409-040E-98DB-89E4-BDA67BACCF14}"/>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À</a:t>
            </a:r>
          </a:p>
        </p:txBody>
      </p:sp>
      <p:sp>
        <p:nvSpPr>
          <p:cNvPr id="8" name="Oval 7">
            <a:extLst>
              <a:ext uri="{FF2B5EF4-FFF2-40B4-BE49-F238E27FC236}">
                <a16:creationId xmlns:a16="http://schemas.microsoft.com/office/drawing/2014/main" xmlns="" id="{0DBA5E12-90D7-0AEE-B609-D471037C79EB}"/>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9" name="Oval 8">
            <a:extLst>
              <a:ext uri="{FF2B5EF4-FFF2-40B4-BE49-F238E27FC236}">
                <a16:creationId xmlns:a16="http://schemas.microsoft.com/office/drawing/2014/main" xmlns="" id="{E188ED4F-D835-3941-A57C-4F40572C610C}"/>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0" name="Oval 9">
            <a:extLst>
              <a:ext uri="{FF2B5EF4-FFF2-40B4-BE49-F238E27FC236}">
                <a16:creationId xmlns:a16="http://schemas.microsoft.com/office/drawing/2014/main" xmlns="" id="{47E4168A-1646-DE89-0228-37A67BDAA82F}"/>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11" name="Oval 10">
            <a:extLst>
              <a:ext uri="{FF2B5EF4-FFF2-40B4-BE49-F238E27FC236}">
                <a16:creationId xmlns:a16="http://schemas.microsoft.com/office/drawing/2014/main" xmlns="" id="{194D0CA9-2790-C467-600D-391D89E9E198}"/>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sp>
        <p:nvSpPr>
          <p:cNvPr id="12" name="Oval 11">
            <a:extLst>
              <a:ext uri="{FF2B5EF4-FFF2-40B4-BE49-F238E27FC236}">
                <a16:creationId xmlns:a16="http://schemas.microsoft.com/office/drawing/2014/main" xmlns="" id="{6CBD71A2-BEA2-E31F-60D3-F6929A9BD631}"/>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Ạ</a:t>
            </a:r>
          </a:p>
        </p:txBody>
      </p:sp>
      <p:sp>
        <p:nvSpPr>
          <p:cNvPr id="13" name="Oval 12">
            <a:extLst>
              <a:ext uri="{FF2B5EF4-FFF2-40B4-BE49-F238E27FC236}">
                <a16:creationId xmlns:a16="http://schemas.microsoft.com/office/drawing/2014/main" xmlns="" id="{E2795DEA-CE63-7CBA-B9CD-C7C93C7B10B0}"/>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O</a:t>
            </a:r>
          </a:p>
        </p:txBody>
      </p:sp>
      <p:sp>
        <p:nvSpPr>
          <p:cNvPr id="14" name="Oval 13">
            <a:extLst>
              <a:ext uri="{FF2B5EF4-FFF2-40B4-BE49-F238E27FC236}">
                <a16:creationId xmlns:a16="http://schemas.microsoft.com/office/drawing/2014/main" xmlns="" id="{58AD141C-6A0E-873E-71F4-1679779F7A40}"/>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5" name="Oval 14">
            <a:extLst>
              <a:ext uri="{FF2B5EF4-FFF2-40B4-BE49-F238E27FC236}">
                <a16:creationId xmlns:a16="http://schemas.microsoft.com/office/drawing/2014/main" xmlns="" id="{FE7D7A8C-0573-1149-6D75-0F5949EBB911}"/>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A</a:t>
            </a:r>
          </a:p>
        </p:txBody>
      </p:sp>
      <p:sp>
        <p:nvSpPr>
          <p:cNvPr id="16" name="Oval 15">
            <a:extLst>
              <a:ext uri="{FF2B5EF4-FFF2-40B4-BE49-F238E27FC236}">
                <a16:creationId xmlns:a16="http://schemas.microsoft.com/office/drawing/2014/main" xmlns="" id="{793D0E1A-8114-2107-0A99-8FBB97122F5E}"/>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17" name="Oval 16">
            <a:extLst>
              <a:ext uri="{FF2B5EF4-FFF2-40B4-BE49-F238E27FC236}">
                <a16:creationId xmlns:a16="http://schemas.microsoft.com/office/drawing/2014/main" xmlns="" id="{7647871B-FAAC-8AA8-B515-68A13800CA2E}"/>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L</a:t>
            </a:r>
          </a:p>
        </p:txBody>
      </p:sp>
      <p:sp>
        <p:nvSpPr>
          <p:cNvPr id="18" name="Oval 17">
            <a:extLst>
              <a:ext uri="{FF2B5EF4-FFF2-40B4-BE49-F238E27FC236}">
                <a16:creationId xmlns:a16="http://schemas.microsoft.com/office/drawing/2014/main" xmlns="" id="{16F048D1-7C85-1D04-6DA2-D96DFE4BED4D}"/>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9" name="Oval 18">
            <a:extLst>
              <a:ext uri="{FF2B5EF4-FFF2-40B4-BE49-F238E27FC236}">
                <a16:creationId xmlns:a16="http://schemas.microsoft.com/office/drawing/2014/main" xmlns="" id="{8FFA85B5-FC98-8AB9-4803-D4B9CD4C908B}"/>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0" name="Oval 19">
            <a:extLst>
              <a:ext uri="{FF2B5EF4-FFF2-40B4-BE49-F238E27FC236}">
                <a16:creationId xmlns:a16="http://schemas.microsoft.com/office/drawing/2014/main" xmlns="" id="{E98350F6-9FFB-95BB-D08D-4221FFC91B6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1" name="Oval 20">
            <a:extLst>
              <a:ext uri="{FF2B5EF4-FFF2-40B4-BE49-F238E27FC236}">
                <a16:creationId xmlns:a16="http://schemas.microsoft.com/office/drawing/2014/main" xmlns="" id="{8D8100BE-48E3-7D13-3E28-F3FFFA1F3E9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2" name="Oval 21">
            <a:extLst>
              <a:ext uri="{FF2B5EF4-FFF2-40B4-BE49-F238E27FC236}">
                <a16:creationId xmlns:a16="http://schemas.microsoft.com/office/drawing/2014/main" xmlns="" id="{FE3F695B-430A-E214-55DA-7350EEA45539}"/>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3" name="Oval 22">
            <a:extLst>
              <a:ext uri="{FF2B5EF4-FFF2-40B4-BE49-F238E27FC236}">
                <a16:creationId xmlns:a16="http://schemas.microsoft.com/office/drawing/2014/main" xmlns="" id="{17FFADA1-4FCF-AAA3-7BAF-483FD3C91E26}"/>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4" name="Oval 23">
            <a:extLst>
              <a:ext uri="{FF2B5EF4-FFF2-40B4-BE49-F238E27FC236}">
                <a16:creationId xmlns:a16="http://schemas.microsoft.com/office/drawing/2014/main" xmlns="" id="{CC6911B6-DDD1-0665-531E-28F912314AD0}"/>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25" name="Oval 24">
            <a:hlinkClick r:id="rId3" action="ppaction://hlinksldjump"/>
            <a:extLst>
              <a:ext uri="{FF2B5EF4-FFF2-40B4-BE49-F238E27FC236}">
                <a16:creationId xmlns:a16="http://schemas.microsoft.com/office/drawing/2014/main" xmlns="" id="{B0F50410-4585-193C-4236-41C59A0AD66B}"/>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ADAA0329-8D36-8E9A-581E-3AC96C7C82E9}"/>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xmlns="" id="{4F442C2C-38BD-32B9-6524-1697AC4F29FD}"/>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D924C006-F3B6-EA45-5C88-6D2569C7F90B}"/>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29" name="Oval 28">
            <a:extLst>
              <a:ext uri="{FF2B5EF4-FFF2-40B4-BE49-F238E27FC236}">
                <a16:creationId xmlns:a16="http://schemas.microsoft.com/office/drawing/2014/main" xmlns="" id="{40BE86A6-0FB6-AE3A-7621-F4B748D30C0F}"/>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F1D2A4FC-BEA2-5BB5-F6AA-A132A0A92D07}"/>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1" name="Oval 30">
            <a:extLst>
              <a:ext uri="{FF2B5EF4-FFF2-40B4-BE49-F238E27FC236}">
                <a16:creationId xmlns:a16="http://schemas.microsoft.com/office/drawing/2014/main" xmlns="" id="{5EFEBBFA-1390-EF2B-31C5-7C37DF0F65C0}"/>
              </a:ext>
            </a:extLst>
          </p:cNvPr>
          <p:cNvSpPr/>
          <p:nvPr/>
        </p:nvSpPr>
        <p:spPr>
          <a:xfrm>
            <a:off x="3480671" y="375140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4887613D-CA94-73C0-8656-636F30363AD3}"/>
              </a:ext>
            </a:extLst>
          </p:cNvPr>
          <p:cNvSpPr/>
          <p:nvPr/>
        </p:nvSpPr>
        <p:spPr>
          <a:xfrm>
            <a:off x="2739997" y="375140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B0F7A32E-A4BF-BBC0-AA4C-526BDA8823A1}"/>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xmlns="" id="{12807136-2D61-1607-D8B8-B609C31840E9}"/>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CD9F74B6-273A-6F5B-069E-D9BA09E91874}"/>
              </a:ext>
            </a:extLst>
          </p:cNvPr>
          <p:cNvSpPr/>
          <p:nvPr/>
        </p:nvSpPr>
        <p:spPr>
          <a:xfrm>
            <a:off x="1354892"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xmlns="" id="{8DB5738E-8DF4-3FFE-CCA8-8CAC700AD92C}"/>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37" name="Oval 36">
            <a:extLst>
              <a:ext uri="{FF2B5EF4-FFF2-40B4-BE49-F238E27FC236}">
                <a16:creationId xmlns:a16="http://schemas.microsoft.com/office/drawing/2014/main" xmlns="" id="{40C9CE13-8D8B-7E87-0FFF-04C29347ECB3}"/>
              </a:ext>
            </a:extLst>
          </p:cNvPr>
          <p:cNvSpPr/>
          <p:nvPr/>
        </p:nvSpPr>
        <p:spPr>
          <a:xfrm>
            <a:off x="4223319" y="3734187"/>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xmlns="" id="{BBDACE22-4966-7E9C-AFB8-05907BBF739C}"/>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9" name="Oval 38">
            <a:extLst>
              <a:ext uri="{FF2B5EF4-FFF2-40B4-BE49-F238E27FC236}">
                <a16:creationId xmlns:a16="http://schemas.microsoft.com/office/drawing/2014/main" xmlns="" id="{636AF670-7B9B-5EC0-CA85-B2DA96255202}"/>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0" name="Oval 39">
            <a:extLst>
              <a:ext uri="{FF2B5EF4-FFF2-40B4-BE49-F238E27FC236}">
                <a16:creationId xmlns:a16="http://schemas.microsoft.com/office/drawing/2014/main" xmlns="" id="{6DF46E5E-B013-B74D-1803-B992A611528C}"/>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1" name="Oval 40">
            <a:extLst>
              <a:ext uri="{FF2B5EF4-FFF2-40B4-BE49-F238E27FC236}">
                <a16:creationId xmlns:a16="http://schemas.microsoft.com/office/drawing/2014/main" xmlns="" id="{5EDD440F-5B6D-D8D6-EF39-6B47984EAD38}"/>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2" name="Oval 41">
            <a:extLst>
              <a:ext uri="{FF2B5EF4-FFF2-40B4-BE49-F238E27FC236}">
                <a16:creationId xmlns:a16="http://schemas.microsoft.com/office/drawing/2014/main" xmlns="" id="{5F6C4A82-D525-F06A-6DDE-FD362BB09DB7}"/>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3" name="Picture 6" descr="Free vector cute cat with fish bag cartoon vector icon illustration. animal education icon concept isolated flat">
            <a:extLst>
              <a:ext uri="{FF2B5EF4-FFF2-40B4-BE49-F238E27FC236}">
                <a16:creationId xmlns:a16="http://schemas.microsoft.com/office/drawing/2014/main" xmlns="" id="{ABFCC763-82B1-DAF0-CC9B-54B15170A7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137043" y="4330917"/>
            <a:ext cx="2768617" cy="27686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te flower sticker">
            <a:extLst>
              <a:ext uri="{FF2B5EF4-FFF2-40B4-BE49-F238E27FC236}">
                <a16:creationId xmlns:a16="http://schemas.microsoft.com/office/drawing/2014/main" xmlns="" id="{C3ACD8C6-0F9D-D7A5-9DB1-FA3E448D49A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3710" y="3429000"/>
            <a:ext cx="3887696" cy="388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09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a:extLst>
              <a:ext uri="{FF2B5EF4-FFF2-40B4-BE49-F238E27FC236}">
                <a16:creationId xmlns:a16="http://schemas.microsoft.com/office/drawing/2014/main" xmlns="" id="{E9B133F5-CBB7-685C-FDE1-9D5857664442}"/>
              </a:ext>
            </a:extLst>
          </p:cNvPr>
          <p:cNvSpPr/>
          <p:nvPr/>
        </p:nvSpPr>
        <p:spPr>
          <a:xfrm flipH="1">
            <a:off x="5094513" y="1698171"/>
            <a:ext cx="5060605" cy="1891888"/>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effectLst/>
                <a:ea typeface="Times New Roman" panose="02020603050405020304" pitchFamily="18" charset="0"/>
              </a:rPr>
              <a:t>4. THIÊN LÍ</a:t>
            </a:r>
          </a:p>
        </p:txBody>
      </p:sp>
      <p:pic>
        <p:nvPicPr>
          <p:cNvPr id="6" name="Graphic 15">
            <a:extLst>
              <a:ext uri="{FF2B5EF4-FFF2-40B4-BE49-F238E27FC236}">
                <a16:creationId xmlns:a16="http://schemas.microsoft.com/office/drawing/2014/main" xmlns="" id="{BE230CDA-78A9-680F-59D0-D9DEEFA86CA6}"/>
              </a:ext>
            </a:extLst>
          </p:cNvPr>
          <p:cNvPicPr>
            <a:picLocks noChangeAspect="1"/>
          </p:cNvPicPr>
          <p:nvPr/>
        </p:nvPicPr>
        <p:blipFill>
          <a:blip r:embed="rId4"/>
          <a:stretch>
            <a:fillRect/>
          </a:stretch>
        </p:blipFill>
        <p:spPr>
          <a:xfrm flipH="1">
            <a:off x="8118238" y="3497651"/>
            <a:ext cx="4073762" cy="3306664"/>
          </a:xfrm>
          <a:prstGeom prst="rect">
            <a:avLst/>
          </a:prstGeom>
        </p:spPr>
      </p:pic>
      <p:pic>
        <p:nvPicPr>
          <p:cNvPr id="7" name="âm thanh trả lời đúng">
            <a:hlinkClick r:id="" action="ppaction://media"/>
            <a:extLst>
              <a:ext uri="{FF2B5EF4-FFF2-40B4-BE49-F238E27FC236}">
                <a16:creationId xmlns:a16="http://schemas.microsoft.com/office/drawing/2014/main" xmlns="" id="{1EB6B630-A4CF-7693-0E39-39D3D68F2BB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5"/>
          <a:stretch>
            <a:fillRect/>
          </a:stretch>
        </p:blipFill>
        <p:spPr>
          <a:xfrm>
            <a:off x="-1225042" y="2980459"/>
            <a:ext cx="609600" cy="609600"/>
          </a:xfrm>
          <a:prstGeom prst="rect">
            <a:avLst/>
          </a:prstGeom>
        </p:spPr>
      </p:pic>
      <p:pic>
        <p:nvPicPr>
          <p:cNvPr id="2" name="Picture 1">
            <a:extLst>
              <a:ext uri="{FF2B5EF4-FFF2-40B4-BE49-F238E27FC236}">
                <a16:creationId xmlns:a16="http://schemas.microsoft.com/office/drawing/2014/main" xmlns="" id="{4318F4C1-A67A-9CB4-F0ED-A05479E1F5ED}"/>
              </a:ext>
            </a:extLst>
          </p:cNvPr>
          <p:cNvPicPr>
            <a:picLocks noChangeAspect="1"/>
          </p:cNvPicPr>
          <p:nvPr/>
        </p:nvPicPr>
        <p:blipFill>
          <a:blip r:embed="rId6"/>
          <a:stretch>
            <a:fillRect/>
          </a:stretch>
        </p:blipFill>
        <p:spPr>
          <a:xfrm>
            <a:off x="228702" y="157174"/>
            <a:ext cx="3151281" cy="3432885"/>
          </a:xfrm>
          <a:prstGeom prst="rect">
            <a:avLst/>
          </a:prstGeom>
        </p:spPr>
      </p:pic>
      <p:pic>
        <p:nvPicPr>
          <p:cNvPr id="13317" name="Picture 5" descr="Hoa thiên lý - Hoa đẹp hương thơm nhẹ nhàng tinh khiết">
            <a:extLst>
              <a:ext uri="{FF2B5EF4-FFF2-40B4-BE49-F238E27FC236}">
                <a16:creationId xmlns:a16="http://schemas.microsoft.com/office/drawing/2014/main" xmlns="" id="{B565F512-B750-B297-79D6-51609E69C2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8653" y="3626116"/>
            <a:ext cx="4548898" cy="304973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AC78A2A8-F394-7295-2900-8C6690E5E75D}"/>
              </a:ext>
            </a:extLst>
          </p:cNvPr>
          <p:cNvSpPr/>
          <p:nvPr/>
        </p:nvSpPr>
        <p:spPr>
          <a:xfrm>
            <a:off x="6684564" y="64135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xmlns="" id="{B10BC6ED-81F0-7E76-EBBE-CBDBED7D9097}"/>
              </a:ext>
            </a:extLst>
          </p:cNvPr>
          <p:cNvSpPr/>
          <p:nvPr/>
        </p:nvSpPr>
        <p:spPr>
          <a:xfrm>
            <a:off x="8128435" y="64135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xmlns="" id="{46AEE6A8-43A4-3BA5-E471-8EC3D597AB49}"/>
              </a:ext>
            </a:extLst>
          </p:cNvPr>
          <p:cNvSpPr/>
          <p:nvPr/>
        </p:nvSpPr>
        <p:spPr>
          <a:xfrm>
            <a:off x="7375364" y="64135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xmlns="" id="{1BD99DA0-146F-CFB2-C92D-017C45ECEFC5}"/>
              </a:ext>
            </a:extLst>
          </p:cNvPr>
          <p:cNvSpPr/>
          <p:nvPr/>
        </p:nvSpPr>
        <p:spPr>
          <a:xfrm>
            <a:off x="9604214" y="64135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xmlns="" id="{DEFC4EDE-D287-2D9A-86E3-E0B16DE72864}"/>
              </a:ext>
            </a:extLst>
          </p:cNvPr>
          <p:cNvSpPr/>
          <p:nvPr/>
        </p:nvSpPr>
        <p:spPr>
          <a:xfrm>
            <a:off x="5346220" y="64135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xmlns="" id="{1A93494A-6ACA-39A0-C062-6FA7738E1B3A}"/>
              </a:ext>
            </a:extLst>
          </p:cNvPr>
          <p:cNvSpPr/>
          <p:nvPr/>
        </p:nvSpPr>
        <p:spPr>
          <a:xfrm>
            <a:off x="5949655" y="64739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xmlns="" id="{C8036BC3-0F64-FC83-67D2-C10357400A02}"/>
              </a:ext>
            </a:extLst>
          </p:cNvPr>
          <p:cNvSpPr/>
          <p:nvPr/>
        </p:nvSpPr>
        <p:spPr>
          <a:xfrm>
            <a:off x="8869305" y="64437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623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662D7-997E-A764-FC7C-7002F04F7DC9}"/>
              </a:ext>
            </a:extLst>
          </p:cNvPr>
          <p:cNvSpPr>
            <a:spLocks noGrp="1"/>
          </p:cNvSpPr>
          <p:nvPr>
            <p:ph type="title"/>
          </p:nvPr>
        </p:nvSpPr>
        <p:spPr>
          <a:xfrm>
            <a:off x="3166474" y="210746"/>
            <a:ext cx="6775194" cy="1325563"/>
          </a:xfrm>
        </p:spPr>
        <p:txBody>
          <a:bodyPr>
            <a:noAutofit/>
          </a:bodyPr>
          <a:lstStyle/>
          <a:p>
            <a:pPr algn="ctr"/>
            <a:r>
              <a:rPr lang="x-none" sz="8000" b="1" dirty="0">
                <a:solidFill>
                  <a:srgbClr val="0BD6F8"/>
                </a:solidFill>
                <a:latin typeface="MTD Summer Show" pitchFamily="2" charset="77"/>
              </a:rPr>
              <a:t>GIẢI Ô CHỮ</a:t>
            </a:r>
          </a:p>
        </p:txBody>
      </p:sp>
      <p:sp>
        <p:nvSpPr>
          <p:cNvPr id="6" name="Oval 5">
            <a:extLst>
              <a:ext uri="{FF2B5EF4-FFF2-40B4-BE49-F238E27FC236}">
                <a16:creationId xmlns:a16="http://schemas.microsoft.com/office/drawing/2014/main" xmlns="" id="{F806A473-6EB5-103A-F2E7-8C430D19BD30}"/>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7" name="Oval 6">
            <a:extLst>
              <a:ext uri="{FF2B5EF4-FFF2-40B4-BE49-F238E27FC236}">
                <a16:creationId xmlns:a16="http://schemas.microsoft.com/office/drawing/2014/main" xmlns="" id="{DD786409-040E-98DB-89E4-BDA67BACCF14}"/>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À</a:t>
            </a:r>
          </a:p>
        </p:txBody>
      </p:sp>
      <p:sp>
        <p:nvSpPr>
          <p:cNvPr id="8" name="Oval 7">
            <a:extLst>
              <a:ext uri="{FF2B5EF4-FFF2-40B4-BE49-F238E27FC236}">
                <a16:creationId xmlns:a16="http://schemas.microsoft.com/office/drawing/2014/main" xmlns="" id="{0DBA5E12-90D7-0AEE-B609-D471037C79EB}"/>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9" name="Oval 8">
            <a:extLst>
              <a:ext uri="{FF2B5EF4-FFF2-40B4-BE49-F238E27FC236}">
                <a16:creationId xmlns:a16="http://schemas.microsoft.com/office/drawing/2014/main" xmlns="" id="{E188ED4F-D835-3941-A57C-4F40572C610C}"/>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0" name="Oval 9">
            <a:extLst>
              <a:ext uri="{FF2B5EF4-FFF2-40B4-BE49-F238E27FC236}">
                <a16:creationId xmlns:a16="http://schemas.microsoft.com/office/drawing/2014/main" xmlns="" id="{47E4168A-1646-DE89-0228-37A67BDAA82F}"/>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11" name="Oval 10">
            <a:extLst>
              <a:ext uri="{FF2B5EF4-FFF2-40B4-BE49-F238E27FC236}">
                <a16:creationId xmlns:a16="http://schemas.microsoft.com/office/drawing/2014/main" xmlns="" id="{194D0CA9-2790-C467-600D-391D89E9E198}"/>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sp>
        <p:nvSpPr>
          <p:cNvPr id="12" name="Oval 11">
            <a:extLst>
              <a:ext uri="{FF2B5EF4-FFF2-40B4-BE49-F238E27FC236}">
                <a16:creationId xmlns:a16="http://schemas.microsoft.com/office/drawing/2014/main" xmlns="" id="{6CBD71A2-BEA2-E31F-60D3-F6929A9BD631}"/>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Ạ</a:t>
            </a:r>
          </a:p>
        </p:txBody>
      </p:sp>
      <p:sp>
        <p:nvSpPr>
          <p:cNvPr id="13" name="Oval 12">
            <a:extLst>
              <a:ext uri="{FF2B5EF4-FFF2-40B4-BE49-F238E27FC236}">
                <a16:creationId xmlns:a16="http://schemas.microsoft.com/office/drawing/2014/main" xmlns="" id="{E2795DEA-CE63-7CBA-B9CD-C7C93C7B10B0}"/>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O</a:t>
            </a:r>
          </a:p>
        </p:txBody>
      </p:sp>
      <p:sp>
        <p:nvSpPr>
          <p:cNvPr id="14" name="Oval 13">
            <a:extLst>
              <a:ext uri="{FF2B5EF4-FFF2-40B4-BE49-F238E27FC236}">
                <a16:creationId xmlns:a16="http://schemas.microsoft.com/office/drawing/2014/main" xmlns="" id="{58AD141C-6A0E-873E-71F4-1679779F7A40}"/>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5" name="Oval 14">
            <a:extLst>
              <a:ext uri="{FF2B5EF4-FFF2-40B4-BE49-F238E27FC236}">
                <a16:creationId xmlns:a16="http://schemas.microsoft.com/office/drawing/2014/main" xmlns="" id="{FE7D7A8C-0573-1149-6D75-0F5949EBB911}"/>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A</a:t>
            </a:r>
          </a:p>
        </p:txBody>
      </p:sp>
      <p:sp>
        <p:nvSpPr>
          <p:cNvPr id="16" name="Oval 15">
            <a:extLst>
              <a:ext uri="{FF2B5EF4-FFF2-40B4-BE49-F238E27FC236}">
                <a16:creationId xmlns:a16="http://schemas.microsoft.com/office/drawing/2014/main" xmlns="" id="{793D0E1A-8114-2107-0A99-8FBB97122F5E}"/>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17" name="Oval 16">
            <a:extLst>
              <a:ext uri="{FF2B5EF4-FFF2-40B4-BE49-F238E27FC236}">
                <a16:creationId xmlns:a16="http://schemas.microsoft.com/office/drawing/2014/main" xmlns="" id="{7647871B-FAAC-8AA8-B515-68A13800CA2E}"/>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L</a:t>
            </a:r>
          </a:p>
        </p:txBody>
      </p:sp>
      <p:sp>
        <p:nvSpPr>
          <p:cNvPr id="18" name="Oval 17">
            <a:extLst>
              <a:ext uri="{FF2B5EF4-FFF2-40B4-BE49-F238E27FC236}">
                <a16:creationId xmlns:a16="http://schemas.microsoft.com/office/drawing/2014/main" xmlns="" id="{16F048D1-7C85-1D04-6DA2-D96DFE4BED4D}"/>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9" name="Oval 18">
            <a:extLst>
              <a:ext uri="{FF2B5EF4-FFF2-40B4-BE49-F238E27FC236}">
                <a16:creationId xmlns:a16="http://schemas.microsoft.com/office/drawing/2014/main" xmlns="" id="{8FFA85B5-FC98-8AB9-4803-D4B9CD4C908B}"/>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0" name="Oval 19">
            <a:extLst>
              <a:ext uri="{FF2B5EF4-FFF2-40B4-BE49-F238E27FC236}">
                <a16:creationId xmlns:a16="http://schemas.microsoft.com/office/drawing/2014/main" xmlns="" id="{E98350F6-9FFB-95BB-D08D-4221FFC91B6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1" name="Oval 20">
            <a:extLst>
              <a:ext uri="{FF2B5EF4-FFF2-40B4-BE49-F238E27FC236}">
                <a16:creationId xmlns:a16="http://schemas.microsoft.com/office/drawing/2014/main" xmlns="" id="{8D8100BE-48E3-7D13-3E28-F3FFFA1F3E9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2" name="Oval 21">
            <a:extLst>
              <a:ext uri="{FF2B5EF4-FFF2-40B4-BE49-F238E27FC236}">
                <a16:creationId xmlns:a16="http://schemas.microsoft.com/office/drawing/2014/main" xmlns="" id="{FE3F695B-430A-E214-55DA-7350EEA45539}"/>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3" name="Oval 22">
            <a:extLst>
              <a:ext uri="{FF2B5EF4-FFF2-40B4-BE49-F238E27FC236}">
                <a16:creationId xmlns:a16="http://schemas.microsoft.com/office/drawing/2014/main" xmlns="" id="{17FFADA1-4FCF-AAA3-7BAF-483FD3C91E26}"/>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4" name="Oval 23">
            <a:extLst>
              <a:ext uri="{FF2B5EF4-FFF2-40B4-BE49-F238E27FC236}">
                <a16:creationId xmlns:a16="http://schemas.microsoft.com/office/drawing/2014/main" xmlns="" id="{CC6911B6-DDD1-0665-531E-28F912314AD0}"/>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xmlns="" id="{B0F50410-4585-193C-4236-41C59A0AD66B}"/>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ADAA0329-8D36-8E9A-581E-3AC96C7C82E9}"/>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27" name="Oval 26">
            <a:hlinkClick r:id="rId5" action="ppaction://hlinksldjump"/>
            <a:extLst>
              <a:ext uri="{FF2B5EF4-FFF2-40B4-BE49-F238E27FC236}">
                <a16:creationId xmlns:a16="http://schemas.microsoft.com/office/drawing/2014/main" xmlns="" id="{4F442C2C-38BD-32B9-6524-1697AC4F29FD}"/>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D924C006-F3B6-EA45-5C88-6D2569C7F90B}"/>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29" name="Oval 28">
            <a:extLst>
              <a:ext uri="{FF2B5EF4-FFF2-40B4-BE49-F238E27FC236}">
                <a16:creationId xmlns:a16="http://schemas.microsoft.com/office/drawing/2014/main" xmlns="" id="{40BE86A6-0FB6-AE3A-7621-F4B748D30C0F}"/>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30" name="Oval 29">
            <a:extLst>
              <a:ext uri="{FF2B5EF4-FFF2-40B4-BE49-F238E27FC236}">
                <a16:creationId xmlns:a16="http://schemas.microsoft.com/office/drawing/2014/main" xmlns="" id="{F1D2A4FC-BEA2-5BB5-F6AA-A132A0A92D07}"/>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1" name="Oval 30">
            <a:extLst>
              <a:ext uri="{FF2B5EF4-FFF2-40B4-BE49-F238E27FC236}">
                <a16:creationId xmlns:a16="http://schemas.microsoft.com/office/drawing/2014/main" xmlns="" id="{5EFEBBFA-1390-EF2B-31C5-7C37DF0F65C0}"/>
              </a:ext>
            </a:extLst>
          </p:cNvPr>
          <p:cNvSpPr/>
          <p:nvPr/>
        </p:nvSpPr>
        <p:spPr>
          <a:xfrm>
            <a:off x="3577129" y="373418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32" name="Oval 31">
            <a:extLst>
              <a:ext uri="{FF2B5EF4-FFF2-40B4-BE49-F238E27FC236}">
                <a16:creationId xmlns:a16="http://schemas.microsoft.com/office/drawing/2014/main" xmlns="" id="{4887613D-CA94-73C0-8656-636F30363AD3}"/>
              </a:ext>
            </a:extLst>
          </p:cNvPr>
          <p:cNvSpPr/>
          <p:nvPr/>
        </p:nvSpPr>
        <p:spPr>
          <a:xfrm>
            <a:off x="2807732" y="37198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33" name="Oval 32">
            <a:extLst>
              <a:ext uri="{FF2B5EF4-FFF2-40B4-BE49-F238E27FC236}">
                <a16:creationId xmlns:a16="http://schemas.microsoft.com/office/drawing/2014/main" xmlns="" id="{B0F7A32E-A4BF-BBC0-AA4C-526BDA8823A1}"/>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Í</a:t>
            </a:r>
          </a:p>
        </p:txBody>
      </p:sp>
      <p:sp>
        <p:nvSpPr>
          <p:cNvPr id="34" name="Oval 33">
            <a:extLst>
              <a:ext uri="{FF2B5EF4-FFF2-40B4-BE49-F238E27FC236}">
                <a16:creationId xmlns:a16="http://schemas.microsoft.com/office/drawing/2014/main" xmlns="" id="{12807136-2D61-1607-D8B8-B609C31840E9}"/>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5" name="Oval 34">
            <a:extLst>
              <a:ext uri="{FF2B5EF4-FFF2-40B4-BE49-F238E27FC236}">
                <a16:creationId xmlns:a16="http://schemas.microsoft.com/office/drawing/2014/main" xmlns="" id="{CD9F74B6-273A-6F5B-069E-D9BA09E91874}"/>
              </a:ext>
            </a:extLst>
          </p:cNvPr>
          <p:cNvSpPr/>
          <p:nvPr/>
        </p:nvSpPr>
        <p:spPr>
          <a:xfrm>
            <a:off x="1337627" y="371982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36" name="Oval 35">
            <a:extLst>
              <a:ext uri="{FF2B5EF4-FFF2-40B4-BE49-F238E27FC236}">
                <a16:creationId xmlns:a16="http://schemas.microsoft.com/office/drawing/2014/main" xmlns="" id="{8DB5738E-8DF4-3FFE-CCA8-8CAC700AD92C}"/>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37" name="Oval 36">
            <a:extLst>
              <a:ext uri="{FF2B5EF4-FFF2-40B4-BE49-F238E27FC236}">
                <a16:creationId xmlns:a16="http://schemas.microsoft.com/office/drawing/2014/main" xmlns="" id="{40C9CE13-8D8B-7E87-0FFF-04C29347ECB3}"/>
              </a:ext>
            </a:extLst>
          </p:cNvPr>
          <p:cNvSpPr/>
          <p:nvPr/>
        </p:nvSpPr>
        <p:spPr>
          <a:xfrm>
            <a:off x="4287321" y="371982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L</a:t>
            </a:r>
          </a:p>
        </p:txBody>
      </p:sp>
      <p:sp>
        <p:nvSpPr>
          <p:cNvPr id="38" name="Oval 37">
            <a:extLst>
              <a:ext uri="{FF2B5EF4-FFF2-40B4-BE49-F238E27FC236}">
                <a16:creationId xmlns:a16="http://schemas.microsoft.com/office/drawing/2014/main" xmlns="" id="{BBDACE22-4966-7E9C-AFB8-05907BBF739C}"/>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9" name="Oval 38">
            <a:extLst>
              <a:ext uri="{FF2B5EF4-FFF2-40B4-BE49-F238E27FC236}">
                <a16:creationId xmlns:a16="http://schemas.microsoft.com/office/drawing/2014/main" xmlns="" id="{636AF670-7B9B-5EC0-CA85-B2DA96255202}"/>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0" name="Oval 39">
            <a:extLst>
              <a:ext uri="{FF2B5EF4-FFF2-40B4-BE49-F238E27FC236}">
                <a16:creationId xmlns:a16="http://schemas.microsoft.com/office/drawing/2014/main" xmlns="" id="{6DF46E5E-B013-B74D-1803-B992A611528C}"/>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1" name="Oval 40">
            <a:extLst>
              <a:ext uri="{FF2B5EF4-FFF2-40B4-BE49-F238E27FC236}">
                <a16:creationId xmlns:a16="http://schemas.microsoft.com/office/drawing/2014/main" xmlns="" id="{5EDD440F-5B6D-D8D6-EF39-6B47984EAD38}"/>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2" name="Oval 41">
            <a:extLst>
              <a:ext uri="{FF2B5EF4-FFF2-40B4-BE49-F238E27FC236}">
                <a16:creationId xmlns:a16="http://schemas.microsoft.com/office/drawing/2014/main" xmlns="" id="{5F6C4A82-D525-F06A-6DDE-FD362BB09DB7}"/>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3" name="Picture 6" descr="Free vector cute cat with fish bag cartoon vector icon illustration. animal education icon concept isolated flat">
            <a:extLst>
              <a:ext uri="{FF2B5EF4-FFF2-40B4-BE49-F238E27FC236}">
                <a16:creationId xmlns:a16="http://schemas.microsoft.com/office/drawing/2014/main" xmlns="" id="{ABFCC763-82B1-DAF0-CC9B-54B15170A71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614217" y="4593703"/>
            <a:ext cx="2444055" cy="2444055"/>
          </a:xfrm>
          <a:prstGeom prst="rect">
            <a:avLst/>
          </a:prstGeom>
          <a:noFill/>
          <a:extLst>
            <a:ext uri="{909E8E84-426E-40DD-AFC4-6F175D3DCCD1}">
              <a14:hiddenFill xmlns:a14="http://schemas.microsoft.com/office/drawing/2010/main">
                <a:solidFill>
                  <a:srgbClr val="FFFFFF"/>
                </a:solidFill>
              </a14:hiddenFill>
            </a:ext>
          </a:extLst>
        </p:spPr>
      </p:pic>
      <p:pic>
        <p:nvPicPr>
          <p:cNvPr id="46" name="âm thanh trả lời đúng">
            <a:hlinkClick r:id="" action="ppaction://media"/>
            <a:extLst>
              <a:ext uri="{FF2B5EF4-FFF2-40B4-BE49-F238E27FC236}">
                <a16:creationId xmlns:a16="http://schemas.microsoft.com/office/drawing/2014/main" xmlns="" id="{2D3CDE7A-FA8F-E58D-9A01-8F1E80716705}"/>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1237601" y="5780073"/>
            <a:ext cx="609600" cy="609600"/>
          </a:xfrm>
          <a:prstGeom prst="rect">
            <a:avLst/>
          </a:prstGeom>
        </p:spPr>
      </p:pic>
      <p:pic>
        <p:nvPicPr>
          <p:cNvPr id="47" name="Picture 2" descr="cute flower sticker">
            <a:extLst>
              <a:ext uri="{FF2B5EF4-FFF2-40B4-BE49-F238E27FC236}">
                <a16:creationId xmlns:a16="http://schemas.microsoft.com/office/drawing/2014/main" xmlns="" id="{C3ACD8C6-0F9D-D7A5-9DB1-FA3E448D49A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3710" y="3429000"/>
            <a:ext cx="3887696" cy="388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4"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a:extLst>
              <a:ext uri="{FF2B5EF4-FFF2-40B4-BE49-F238E27FC236}">
                <a16:creationId xmlns:a16="http://schemas.microsoft.com/office/drawing/2014/main" xmlns="" id="{E9B133F5-CBB7-685C-FDE1-9D5857664442}"/>
              </a:ext>
            </a:extLst>
          </p:cNvPr>
          <p:cNvSpPr/>
          <p:nvPr/>
        </p:nvSpPr>
        <p:spPr>
          <a:xfrm flipH="1">
            <a:off x="4352802" y="1484856"/>
            <a:ext cx="6268360" cy="1944144"/>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effectLst/>
                <a:ea typeface="Times New Roman" panose="02020603050405020304" pitchFamily="18" charset="0"/>
              </a:rPr>
              <a:t>5. CÁT TƯỜNG</a:t>
            </a:r>
          </a:p>
        </p:txBody>
      </p:sp>
      <p:pic>
        <p:nvPicPr>
          <p:cNvPr id="6" name="Graphic 15">
            <a:extLst>
              <a:ext uri="{FF2B5EF4-FFF2-40B4-BE49-F238E27FC236}">
                <a16:creationId xmlns:a16="http://schemas.microsoft.com/office/drawing/2014/main" xmlns="" id="{BE230CDA-78A9-680F-59D0-D9DEEFA86CA6}"/>
              </a:ext>
            </a:extLst>
          </p:cNvPr>
          <p:cNvPicPr>
            <a:picLocks noChangeAspect="1"/>
          </p:cNvPicPr>
          <p:nvPr/>
        </p:nvPicPr>
        <p:blipFill>
          <a:blip r:embed="rId4"/>
          <a:stretch>
            <a:fillRect/>
          </a:stretch>
        </p:blipFill>
        <p:spPr>
          <a:xfrm flipH="1">
            <a:off x="8118238" y="3497651"/>
            <a:ext cx="4073762" cy="3306664"/>
          </a:xfrm>
          <a:prstGeom prst="rect">
            <a:avLst/>
          </a:prstGeom>
        </p:spPr>
      </p:pic>
      <p:pic>
        <p:nvPicPr>
          <p:cNvPr id="7" name="âm thanh trả lời đúng">
            <a:hlinkClick r:id="" action="ppaction://media"/>
            <a:extLst>
              <a:ext uri="{FF2B5EF4-FFF2-40B4-BE49-F238E27FC236}">
                <a16:creationId xmlns:a16="http://schemas.microsoft.com/office/drawing/2014/main" xmlns="" id="{1EB6B630-A4CF-7693-0E39-39D3D68F2BB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5"/>
          <a:stretch>
            <a:fillRect/>
          </a:stretch>
        </p:blipFill>
        <p:spPr>
          <a:xfrm>
            <a:off x="-1225042" y="2980459"/>
            <a:ext cx="609600" cy="609600"/>
          </a:xfrm>
          <a:prstGeom prst="rect">
            <a:avLst/>
          </a:prstGeom>
        </p:spPr>
      </p:pic>
      <p:pic>
        <p:nvPicPr>
          <p:cNvPr id="2" name="Picture 1">
            <a:extLst>
              <a:ext uri="{FF2B5EF4-FFF2-40B4-BE49-F238E27FC236}">
                <a16:creationId xmlns:a16="http://schemas.microsoft.com/office/drawing/2014/main" xmlns="" id="{5EC81536-97A8-008A-CD37-40997039A2D7}"/>
              </a:ext>
            </a:extLst>
          </p:cNvPr>
          <p:cNvPicPr>
            <a:picLocks noChangeAspect="1"/>
          </p:cNvPicPr>
          <p:nvPr/>
        </p:nvPicPr>
        <p:blipFill>
          <a:blip r:embed="rId6"/>
          <a:stretch>
            <a:fillRect/>
          </a:stretch>
        </p:blipFill>
        <p:spPr>
          <a:xfrm>
            <a:off x="215567" y="120680"/>
            <a:ext cx="3523096" cy="3695700"/>
          </a:xfrm>
          <a:prstGeom prst="rect">
            <a:avLst/>
          </a:prstGeom>
        </p:spPr>
      </p:pic>
      <p:pic>
        <p:nvPicPr>
          <p:cNvPr id="14338" name="Picture 2" descr="Ý Nghĩa Của Hoa Cát Tường Theo Màu Sắc">
            <a:extLst>
              <a:ext uri="{FF2B5EF4-FFF2-40B4-BE49-F238E27FC236}">
                <a16:creationId xmlns:a16="http://schemas.microsoft.com/office/drawing/2014/main" xmlns="" id="{1C7E2463-6FCF-00E2-DA8E-5ABAD27903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982" y="3626983"/>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10A6BBCC-3862-66F2-77A9-49F281D2F4AD}"/>
              </a:ext>
            </a:extLst>
          </p:cNvPr>
          <p:cNvSpPr/>
          <p:nvPr/>
        </p:nvSpPr>
        <p:spPr>
          <a:xfrm>
            <a:off x="5689237" y="582373"/>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4" name="Oval 3">
            <a:extLst>
              <a:ext uri="{FF2B5EF4-FFF2-40B4-BE49-F238E27FC236}">
                <a16:creationId xmlns:a16="http://schemas.microsoft.com/office/drawing/2014/main" xmlns="" id="{148CC666-8B5E-399A-E8F1-BB01861B08AF}"/>
              </a:ext>
            </a:extLst>
          </p:cNvPr>
          <p:cNvSpPr/>
          <p:nvPr/>
        </p:nvSpPr>
        <p:spPr>
          <a:xfrm>
            <a:off x="7126105" y="57618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8" name="Oval 7">
            <a:extLst>
              <a:ext uri="{FF2B5EF4-FFF2-40B4-BE49-F238E27FC236}">
                <a16:creationId xmlns:a16="http://schemas.microsoft.com/office/drawing/2014/main" xmlns="" id="{57AA7848-3F9C-8553-8E8F-B2AF1216D656}"/>
              </a:ext>
            </a:extLst>
          </p:cNvPr>
          <p:cNvSpPr/>
          <p:nvPr/>
        </p:nvSpPr>
        <p:spPr>
          <a:xfrm>
            <a:off x="4965477" y="5871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9" name="Oval 8">
            <a:extLst>
              <a:ext uri="{FF2B5EF4-FFF2-40B4-BE49-F238E27FC236}">
                <a16:creationId xmlns:a16="http://schemas.microsoft.com/office/drawing/2014/main" xmlns="" id="{82D55962-45FE-CAFD-72E8-D8A8C0F1AA82}"/>
              </a:ext>
            </a:extLst>
          </p:cNvPr>
          <p:cNvSpPr/>
          <p:nvPr/>
        </p:nvSpPr>
        <p:spPr>
          <a:xfrm>
            <a:off x="6417555" y="57618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10" name="Oval 9">
            <a:extLst>
              <a:ext uri="{FF2B5EF4-FFF2-40B4-BE49-F238E27FC236}">
                <a16:creationId xmlns:a16="http://schemas.microsoft.com/office/drawing/2014/main" xmlns="" id="{E4246FB8-4151-8769-FD93-0C61EA5DFC10}"/>
              </a:ext>
            </a:extLst>
          </p:cNvPr>
          <p:cNvSpPr/>
          <p:nvPr/>
        </p:nvSpPr>
        <p:spPr>
          <a:xfrm>
            <a:off x="7834655" y="57161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11" name="Oval 10">
            <a:extLst>
              <a:ext uri="{FF2B5EF4-FFF2-40B4-BE49-F238E27FC236}">
                <a16:creationId xmlns:a16="http://schemas.microsoft.com/office/drawing/2014/main" xmlns="" id="{67032DB1-0ADC-0A02-DC3C-82D0784A1995}"/>
              </a:ext>
            </a:extLst>
          </p:cNvPr>
          <p:cNvSpPr/>
          <p:nvPr/>
        </p:nvSpPr>
        <p:spPr>
          <a:xfrm>
            <a:off x="8587882" y="58237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12" name="Oval 11">
            <a:extLst>
              <a:ext uri="{FF2B5EF4-FFF2-40B4-BE49-F238E27FC236}">
                <a16:creationId xmlns:a16="http://schemas.microsoft.com/office/drawing/2014/main" xmlns="" id="{F6713C88-2DEA-9B88-BE42-4CD7275A6209}"/>
              </a:ext>
            </a:extLst>
          </p:cNvPr>
          <p:cNvSpPr/>
          <p:nvPr/>
        </p:nvSpPr>
        <p:spPr>
          <a:xfrm>
            <a:off x="9366533" y="58237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13" name="Oval 12">
            <a:extLst>
              <a:ext uri="{FF2B5EF4-FFF2-40B4-BE49-F238E27FC236}">
                <a16:creationId xmlns:a16="http://schemas.microsoft.com/office/drawing/2014/main" xmlns="" id="{E70FD747-C3C2-05F3-5C85-BCBEBDAC7D64}"/>
              </a:ext>
            </a:extLst>
          </p:cNvPr>
          <p:cNvSpPr/>
          <p:nvPr/>
        </p:nvSpPr>
        <p:spPr>
          <a:xfrm>
            <a:off x="10076219" y="58509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spTree>
    <p:extLst>
      <p:ext uri="{BB962C8B-B14F-4D97-AF65-F5344CB8AC3E}">
        <p14:creationId xmlns:p14="http://schemas.microsoft.com/office/powerpoint/2010/main" val="11943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917F05BD-29F3-1F0D-286E-768371F8CB8F}"/>
              </a:ext>
            </a:extLst>
          </p:cNvPr>
          <p:cNvSpPr/>
          <p:nvPr/>
        </p:nvSpPr>
        <p:spPr>
          <a:xfrm>
            <a:off x="0" y="-48491"/>
            <a:ext cx="12192000" cy="6954982"/>
          </a:xfrm>
          <a:prstGeom prst="roundRect">
            <a:avLst/>
          </a:prstGeom>
          <a:solidFill>
            <a:schemeClr val="lt1">
              <a:alpha val="9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3200" dirty="0"/>
          </a:p>
        </p:txBody>
      </p:sp>
      <p:sp>
        <p:nvSpPr>
          <p:cNvPr id="7" name="Oval 6">
            <a:extLst>
              <a:ext uri="{FF2B5EF4-FFF2-40B4-BE49-F238E27FC236}">
                <a16:creationId xmlns:a16="http://schemas.microsoft.com/office/drawing/2014/main" xmlns="" id="{8AB8117F-1C7A-AFEB-8C47-113871C84DDC}"/>
              </a:ext>
            </a:extLst>
          </p:cNvPr>
          <p:cNvSpPr/>
          <p:nvPr/>
        </p:nvSpPr>
        <p:spPr>
          <a:xfrm>
            <a:off x="1337627"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8" name="Oval 7">
            <a:extLst>
              <a:ext uri="{FF2B5EF4-FFF2-40B4-BE49-F238E27FC236}">
                <a16:creationId xmlns:a16="http://schemas.microsoft.com/office/drawing/2014/main" xmlns="" id="{EF684B0E-8339-F2BB-1451-102B3007EF33}"/>
              </a:ext>
            </a:extLst>
          </p:cNvPr>
          <p:cNvSpPr/>
          <p:nvPr/>
        </p:nvSpPr>
        <p:spPr>
          <a:xfrm>
            <a:off x="2075051" y="150338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À</a:t>
            </a:r>
          </a:p>
        </p:txBody>
      </p:sp>
      <p:sp>
        <p:nvSpPr>
          <p:cNvPr id="9" name="Oval 8">
            <a:extLst>
              <a:ext uri="{FF2B5EF4-FFF2-40B4-BE49-F238E27FC236}">
                <a16:creationId xmlns:a16="http://schemas.microsoft.com/office/drawing/2014/main" xmlns="" id="{1389E397-89B1-C64C-054C-F5E1576F729A}"/>
              </a:ext>
            </a:extLst>
          </p:cNvPr>
          <p:cNvSpPr/>
          <p:nvPr/>
        </p:nvSpPr>
        <p:spPr>
          <a:xfrm>
            <a:off x="2812475" y="15223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10" name="Oval 9">
            <a:extLst>
              <a:ext uri="{FF2B5EF4-FFF2-40B4-BE49-F238E27FC236}">
                <a16:creationId xmlns:a16="http://schemas.microsoft.com/office/drawing/2014/main" xmlns="" id="{54CE7A9A-D100-5152-B2DE-A391851D2CAA}"/>
              </a:ext>
            </a:extLst>
          </p:cNvPr>
          <p:cNvSpPr/>
          <p:nvPr/>
        </p:nvSpPr>
        <p:spPr>
          <a:xfrm>
            <a:off x="3549899" y="15223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1" name="Oval 10">
            <a:extLst>
              <a:ext uri="{FF2B5EF4-FFF2-40B4-BE49-F238E27FC236}">
                <a16:creationId xmlns:a16="http://schemas.microsoft.com/office/drawing/2014/main" xmlns="" id="{A140F020-2C3A-AF2A-88C1-8A30A4106713}"/>
              </a:ext>
            </a:extLst>
          </p:cNvPr>
          <p:cNvSpPr/>
          <p:nvPr/>
        </p:nvSpPr>
        <p:spPr>
          <a:xfrm>
            <a:off x="4287323" y="153184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13" name="Oval 12">
            <a:extLst>
              <a:ext uri="{FF2B5EF4-FFF2-40B4-BE49-F238E27FC236}">
                <a16:creationId xmlns:a16="http://schemas.microsoft.com/office/drawing/2014/main" xmlns="" id="{510546EF-D684-4F67-0B08-06B0F0C1090D}"/>
              </a:ext>
            </a:extLst>
          </p:cNvPr>
          <p:cNvSpPr/>
          <p:nvPr/>
        </p:nvSpPr>
        <p:spPr>
          <a:xfrm>
            <a:off x="2075050" y="225351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sp>
        <p:nvSpPr>
          <p:cNvPr id="14" name="Oval 13">
            <a:extLst>
              <a:ext uri="{FF2B5EF4-FFF2-40B4-BE49-F238E27FC236}">
                <a16:creationId xmlns:a16="http://schemas.microsoft.com/office/drawing/2014/main" xmlns="" id="{EBF58071-7AA2-CCEB-9FDC-184FC57A0AAF}"/>
              </a:ext>
            </a:extLst>
          </p:cNvPr>
          <p:cNvSpPr/>
          <p:nvPr/>
        </p:nvSpPr>
        <p:spPr>
          <a:xfrm>
            <a:off x="2812475" y="223966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Ạ</a:t>
            </a:r>
          </a:p>
        </p:txBody>
      </p:sp>
      <p:sp>
        <p:nvSpPr>
          <p:cNvPr id="15" name="Oval 14">
            <a:extLst>
              <a:ext uri="{FF2B5EF4-FFF2-40B4-BE49-F238E27FC236}">
                <a16:creationId xmlns:a16="http://schemas.microsoft.com/office/drawing/2014/main" xmlns="" id="{7BC14F70-452A-BD46-99CF-A902EBE8C574}"/>
              </a:ext>
            </a:extLst>
          </p:cNvPr>
          <p:cNvSpPr/>
          <p:nvPr/>
        </p:nvSpPr>
        <p:spPr>
          <a:xfrm>
            <a:off x="3549899" y="2239662"/>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O</a:t>
            </a:r>
          </a:p>
        </p:txBody>
      </p:sp>
      <p:sp>
        <p:nvSpPr>
          <p:cNvPr id="17" name="Oval 16">
            <a:extLst>
              <a:ext uri="{FF2B5EF4-FFF2-40B4-BE49-F238E27FC236}">
                <a16:creationId xmlns:a16="http://schemas.microsoft.com/office/drawing/2014/main" xmlns="" id="{A280904B-CAB2-B3A0-9036-15FF13551BAF}"/>
              </a:ext>
            </a:extLst>
          </p:cNvPr>
          <p:cNvSpPr/>
          <p:nvPr/>
        </p:nvSpPr>
        <p:spPr>
          <a:xfrm>
            <a:off x="4995873"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18" name="Oval 17">
            <a:extLst>
              <a:ext uri="{FF2B5EF4-FFF2-40B4-BE49-F238E27FC236}">
                <a16:creationId xmlns:a16="http://schemas.microsoft.com/office/drawing/2014/main" xmlns="" id="{7FF0A9FF-F19A-8297-E91D-8D4DFE296C6A}"/>
              </a:ext>
            </a:extLst>
          </p:cNvPr>
          <p:cNvSpPr/>
          <p:nvPr/>
        </p:nvSpPr>
        <p:spPr>
          <a:xfrm>
            <a:off x="3549899" y="295696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A</a:t>
            </a:r>
          </a:p>
        </p:txBody>
      </p:sp>
      <p:sp>
        <p:nvSpPr>
          <p:cNvPr id="19" name="Oval 18">
            <a:extLst>
              <a:ext uri="{FF2B5EF4-FFF2-40B4-BE49-F238E27FC236}">
                <a16:creationId xmlns:a16="http://schemas.microsoft.com/office/drawing/2014/main" xmlns="" id="{A857126B-3AE0-BC14-CADE-9D88658E61AA}"/>
              </a:ext>
            </a:extLst>
          </p:cNvPr>
          <p:cNvSpPr/>
          <p:nvPr/>
        </p:nvSpPr>
        <p:spPr>
          <a:xfrm>
            <a:off x="4287322" y="295696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20" name="Oval 19">
            <a:extLst>
              <a:ext uri="{FF2B5EF4-FFF2-40B4-BE49-F238E27FC236}">
                <a16:creationId xmlns:a16="http://schemas.microsoft.com/office/drawing/2014/main" xmlns="" id="{E61715C7-ED76-C07B-8D3F-2CA908BA26C8}"/>
              </a:ext>
            </a:extLst>
          </p:cNvPr>
          <p:cNvSpPr/>
          <p:nvPr/>
        </p:nvSpPr>
        <p:spPr>
          <a:xfrm>
            <a:off x="2807731" y="299553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L</a:t>
            </a:r>
          </a:p>
        </p:txBody>
      </p:sp>
      <p:sp>
        <p:nvSpPr>
          <p:cNvPr id="22" name="Oval 21">
            <a:extLst>
              <a:ext uri="{FF2B5EF4-FFF2-40B4-BE49-F238E27FC236}">
                <a16:creationId xmlns:a16="http://schemas.microsoft.com/office/drawing/2014/main" xmlns="" id="{9FE820F3-DA25-FB12-3AB6-E6754591A33E}"/>
              </a:ext>
            </a:extLst>
          </p:cNvPr>
          <p:cNvSpPr/>
          <p:nvPr/>
        </p:nvSpPr>
        <p:spPr>
          <a:xfrm>
            <a:off x="8583301"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P</a:t>
            </a:r>
          </a:p>
        </p:txBody>
      </p:sp>
      <p:sp>
        <p:nvSpPr>
          <p:cNvPr id="23" name="Oval 22">
            <a:extLst>
              <a:ext uri="{FF2B5EF4-FFF2-40B4-BE49-F238E27FC236}">
                <a16:creationId xmlns:a16="http://schemas.microsoft.com/office/drawing/2014/main" xmlns="" id="{D1C6BF25-B36E-DD61-FDE0-51AF614C8F7C}"/>
              </a:ext>
            </a:extLst>
          </p:cNvPr>
          <p:cNvSpPr/>
          <p:nvPr/>
        </p:nvSpPr>
        <p:spPr>
          <a:xfrm>
            <a:off x="7874750" y="2994713"/>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ea typeface="LNTH-LuoLuoNotangYuanTi 1" pitchFamily="2" charset="-128"/>
                <a:cs typeface="Calibri" panose="020F0502020204030204" pitchFamily="34" charset="0"/>
              </a:rPr>
              <a:t>Ệ</a:t>
            </a:r>
          </a:p>
        </p:txBody>
      </p:sp>
      <p:sp>
        <p:nvSpPr>
          <p:cNvPr id="24" name="Oval 23">
            <a:extLst>
              <a:ext uri="{FF2B5EF4-FFF2-40B4-BE49-F238E27FC236}">
                <a16:creationId xmlns:a16="http://schemas.microsoft.com/office/drawing/2014/main" xmlns="" id="{586AD837-7E69-D6C1-A469-09BD9CD03192}"/>
              </a:ext>
            </a:extLst>
          </p:cNvPr>
          <p:cNvSpPr/>
          <p:nvPr/>
        </p:nvSpPr>
        <p:spPr>
          <a:xfrm>
            <a:off x="637871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Đ</a:t>
            </a:r>
          </a:p>
        </p:txBody>
      </p:sp>
      <p:sp>
        <p:nvSpPr>
          <p:cNvPr id="25" name="Oval 24">
            <a:extLst>
              <a:ext uri="{FF2B5EF4-FFF2-40B4-BE49-F238E27FC236}">
                <a16:creationId xmlns:a16="http://schemas.microsoft.com/office/drawing/2014/main" xmlns="" id="{11F00ED8-0FF0-C449-CF28-49925B824F8B}"/>
              </a:ext>
            </a:extLst>
          </p:cNvPr>
          <p:cNvSpPr/>
          <p:nvPr/>
        </p:nvSpPr>
        <p:spPr>
          <a:xfrm>
            <a:off x="7130130"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26" name="Oval 25">
            <a:extLst>
              <a:ext uri="{FF2B5EF4-FFF2-40B4-BE49-F238E27FC236}">
                <a16:creationId xmlns:a16="http://schemas.microsoft.com/office/drawing/2014/main" xmlns="" id="{54B5D549-906D-EEFB-EF65-61137A3C531A}"/>
              </a:ext>
            </a:extLst>
          </p:cNvPr>
          <p:cNvSpPr/>
          <p:nvPr/>
        </p:nvSpPr>
        <p:spPr>
          <a:xfrm>
            <a:off x="5704424" y="2995534"/>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Ồ</a:t>
            </a:r>
          </a:p>
        </p:txBody>
      </p:sp>
      <p:sp>
        <p:nvSpPr>
          <p:cNvPr id="27" name="Oval 26">
            <a:extLst>
              <a:ext uri="{FF2B5EF4-FFF2-40B4-BE49-F238E27FC236}">
                <a16:creationId xmlns:a16="http://schemas.microsoft.com/office/drawing/2014/main" xmlns="" id="{539CB6B9-98FE-E17B-13D7-4E010F35CC51}"/>
              </a:ext>
            </a:extLst>
          </p:cNvPr>
          <p:cNvSpPr/>
          <p:nvPr/>
        </p:nvSpPr>
        <p:spPr>
          <a:xfrm>
            <a:off x="100451" y="1503388"/>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1</a:t>
            </a:r>
          </a:p>
        </p:txBody>
      </p:sp>
      <p:sp>
        <p:nvSpPr>
          <p:cNvPr id="29" name="Oval 28">
            <a:extLst>
              <a:ext uri="{FF2B5EF4-FFF2-40B4-BE49-F238E27FC236}">
                <a16:creationId xmlns:a16="http://schemas.microsoft.com/office/drawing/2014/main" xmlns="" id="{83AC58EF-97D2-E353-0073-B10336AECDF8}"/>
              </a:ext>
            </a:extLst>
          </p:cNvPr>
          <p:cNvSpPr/>
          <p:nvPr/>
        </p:nvSpPr>
        <p:spPr>
          <a:xfrm>
            <a:off x="95012" y="2239044"/>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2</a:t>
            </a:r>
            <a:endParaRPr lang="x-none" sz="3200" b="1"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EDEB3A2F-B512-1D1B-6591-7B5CAFEF805C}"/>
              </a:ext>
            </a:extLst>
          </p:cNvPr>
          <p:cNvSpPr/>
          <p:nvPr/>
        </p:nvSpPr>
        <p:spPr>
          <a:xfrm>
            <a:off x="69275" y="3742432"/>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4</a:t>
            </a:r>
            <a:endParaRPr lang="x-none" sz="3200" b="1" dirty="0">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xmlns="" id="{CD47162E-A05D-98F8-5C2F-EAA38CFDCB53}"/>
              </a:ext>
            </a:extLst>
          </p:cNvPr>
          <p:cNvSpPr/>
          <p:nvPr/>
        </p:nvSpPr>
        <p:spPr>
          <a:xfrm>
            <a:off x="95012" y="2963053"/>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3</a:t>
            </a:r>
            <a:endParaRPr lang="x-none" sz="3200" b="1"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C4789D1B-8EB7-EDDF-4C77-C8C062CD6323}"/>
              </a:ext>
            </a:extLst>
          </p:cNvPr>
          <p:cNvSpPr/>
          <p:nvPr/>
        </p:nvSpPr>
        <p:spPr>
          <a:xfrm>
            <a:off x="69274" y="4515799"/>
            <a:ext cx="544943" cy="527287"/>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libri" panose="020F0502020204030204" pitchFamily="34" charset="0"/>
                <a:cs typeface="Calibri" panose="020F0502020204030204" pitchFamily="34" charset="0"/>
              </a:rPr>
              <a:t>5</a:t>
            </a:r>
            <a:endParaRPr lang="x-none" sz="3200" b="1"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66928F1F-8780-B1F0-3A85-47583B936EAC}"/>
              </a:ext>
            </a:extLst>
          </p:cNvPr>
          <p:cNvSpPr/>
          <p:nvPr/>
        </p:nvSpPr>
        <p:spPr>
          <a:xfrm>
            <a:off x="4267555" y="4511011"/>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Á</a:t>
            </a:r>
          </a:p>
        </p:txBody>
      </p:sp>
      <p:sp>
        <p:nvSpPr>
          <p:cNvPr id="34" name="Oval 33">
            <a:extLst>
              <a:ext uri="{FF2B5EF4-FFF2-40B4-BE49-F238E27FC236}">
                <a16:creationId xmlns:a16="http://schemas.microsoft.com/office/drawing/2014/main" xmlns="" id="{A28EDF08-EE6E-3FFD-5EC3-B05FBDB28288}"/>
              </a:ext>
            </a:extLst>
          </p:cNvPr>
          <p:cNvSpPr/>
          <p:nvPr/>
        </p:nvSpPr>
        <p:spPr>
          <a:xfrm>
            <a:off x="2097540" y="373418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I</a:t>
            </a:r>
          </a:p>
        </p:txBody>
      </p:sp>
      <p:sp>
        <p:nvSpPr>
          <p:cNvPr id="35" name="Oval 34">
            <a:extLst>
              <a:ext uri="{FF2B5EF4-FFF2-40B4-BE49-F238E27FC236}">
                <a16:creationId xmlns:a16="http://schemas.microsoft.com/office/drawing/2014/main" xmlns="" id="{B14D37BA-C7E0-D1FB-BCC0-F36F356E2B46}"/>
              </a:ext>
            </a:extLst>
          </p:cNvPr>
          <p:cNvSpPr/>
          <p:nvPr/>
        </p:nvSpPr>
        <p:spPr>
          <a:xfrm>
            <a:off x="5704423" y="4504820"/>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36" name="Oval 35">
            <a:extLst>
              <a:ext uri="{FF2B5EF4-FFF2-40B4-BE49-F238E27FC236}">
                <a16:creationId xmlns:a16="http://schemas.microsoft.com/office/drawing/2014/main" xmlns="" id="{7B8B3372-C672-D2F2-189D-5039D092DA88}"/>
              </a:ext>
            </a:extLst>
          </p:cNvPr>
          <p:cNvSpPr/>
          <p:nvPr/>
        </p:nvSpPr>
        <p:spPr>
          <a:xfrm>
            <a:off x="3577129" y="3734188"/>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37" name="Oval 36">
            <a:extLst>
              <a:ext uri="{FF2B5EF4-FFF2-40B4-BE49-F238E27FC236}">
                <a16:creationId xmlns:a16="http://schemas.microsoft.com/office/drawing/2014/main" xmlns="" id="{42D25094-7013-1BC5-3AC9-9C84C7ADCF3F}"/>
              </a:ext>
            </a:extLst>
          </p:cNvPr>
          <p:cNvSpPr/>
          <p:nvPr/>
        </p:nvSpPr>
        <p:spPr>
          <a:xfrm>
            <a:off x="2807732" y="3719827"/>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Ê</a:t>
            </a:r>
          </a:p>
        </p:txBody>
      </p:sp>
      <p:sp>
        <p:nvSpPr>
          <p:cNvPr id="38" name="Oval 37">
            <a:extLst>
              <a:ext uri="{FF2B5EF4-FFF2-40B4-BE49-F238E27FC236}">
                <a16:creationId xmlns:a16="http://schemas.microsoft.com/office/drawing/2014/main" xmlns="" id="{BB8695F7-9DA0-1714-DCD5-224A7A4F944C}"/>
              </a:ext>
            </a:extLst>
          </p:cNvPr>
          <p:cNvSpPr/>
          <p:nvPr/>
        </p:nvSpPr>
        <p:spPr>
          <a:xfrm>
            <a:off x="4976390" y="3719825"/>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Í</a:t>
            </a:r>
          </a:p>
        </p:txBody>
      </p:sp>
      <p:sp>
        <p:nvSpPr>
          <p:cNvPr id="39" name="Oval 38">
            <a:extLst>
              <a:ext uri="{FF2B5EF4-FFF2-40B4-BE49-F238E27FC236}">
                <a16:creationId xmlns:a16="http://schemas.microsoft.com/office/drawing/2014/main" xmlns="" id="{06DE3307-C10A-CE7A-F1E7-91E94CCE3F1D}"/>
              </a:ext>
            </a:extLst>
          </p:cNvPr>
          <p:cNvSpPr/>
          <p:nvPr/>
        </p:nvSpPr>
        <p:spPr>
          <a:xfrm>
            <a:off x="698442" y="374243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40" name="Oval 39">
            <a:extLst>
              <a:ext uri="{FF2B5EF4-FFF2-40B4-BE49-F238E27FC236}">
                <a16:creationId xmlns:a16="http://schemas.microsoft.com/office/drawing/2014/main" xmlns="" id="{F31E59B9-FB42-C160-D955-1F5858F85EB0}"/>
              </a:ext>
            </a:extLst>
          </p:cNvPr>
          <p:cNvSpPr/>
          <p:nvPr/>
        </p:nvSpPr>
        <p:spPr>
          <a:xfrm>
            <a:off x="1337627" y="371982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H</a:t>
            </a:r>
          </a:p>
        </p:txBody>
      </p:sp>
      <p:sp>
        <p:nvSpPr>
          <p:cNvPr id="41" name="Oval 40">
            <a:extLst>
              <a:ext uri="{FF2B5EF4-FFF2-40B4-BE49-F238E27FC236}">
                <a16:creationId xmlns:a16="http://schemas.microsoft.com/office/drawing/2014/main" xmlns="" id="{00692820-0654-AD9E-0F50-25429FDD8A7A}"/>
              </a:ext>
            </a:extLst>
          </p:cNvPr>
          <p:cNvSpPr/>
          <p:nvPr/>
        </p:nvSpPr>
        <p:spPr>
          <a:xfrm>
            <a:off x="3543795" y="4515799"/>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C</a:t>
            </a:r>
          </a:p>
        </p:txBody>
      </p:sp>
      <p:sp>
        <p:nvSpPr>
          <p:cNvPr id="42" name="Oval 41">
            <a:extLst>
              <a:ext uri="{FF2B5EF4-FFF2-40B4-BE49-F238E27FC236}">
                <a16:creationId xmlns:a16="http://schemas.microsoft.com/office/drawing/2014/main" xmlns="" id="{3C93FDBE-4524-8A2D-B063-E70B1F10F48C}"/>
              </a:ext>
            </a:extLst>
          </p:cNvPr>
          <p:cNvSpPr/>
          <p:nvPr/>
        </p:nvSpPr>
        <p:spPr>
          <a:xfrm>
            <a:off x="4287321" y="3719829"/>
            <a:ext cx="544943" cy="527287"/>
          </a:xfrm>
          <a:prstGeom prst="ellipse">
            <a:avLst/>
          </a:prstGeom>
          <a:solidFill>
            <a:srgbClr val="F55DC5"/>
          </a:solidFill>
          <a:ln>
            <a:solidFill>
              <a:srgbClr val="F55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L</a:t>
            </a:r>
          </a:p>
        </p:txBody>
      </p:sp>
      <p:sp>
        <p:nvSpPr>
          <p:cNvPr id="43" name="Oval 42">
            <a:extLst>
              <a:ext uri="{FF2B5EF4-FFF2-40B4-BE49-F238E27FC236}">
                <a16:creationId xmlns:a16="http://schemas.microsoft.com/office/drawing/2014/main" xmlns="" id="{96F22B7B-1009-6F9F-A62E-637CFD8251FA}"/>
              </a:ext>
            </a:extLst>
          </p:cNvPr>
          <p:cNvSpPr/>
          <p:nvPr/>
        </p:nvSpPr>
        <p:spPr>
          <a:xfrm>
            <a:off x="4995873" y="450482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T</a:t>
            </a:r>
          </a:p>
        </p:txBody>
      </p:sp>
      <p:sp>
        <p:nvSpPr>
          <p:cNvPr id="44" name="Oval 43">
            <a:extLst>
              <a:ext uri="{FF2B5EF4-FFF2-40B4-BE49-F238E27FC236}">
                <a16:creationId xmlns:a16="http://schemas.microsoft.com/office/drawing/2014/main" xmlns="" id="{226D6CEE-A1B2-9407-A8C6-F5710B28E38A}"/>
              </a:ext>
            </a:extLst>
          </p:cNvPr>
          <p:cNvSpPr/>
          <p:nvPr/>
        </p:nvSpPr>
        <p:spPr>
          <a:xfrm>
            <a:off x="6412973" y="4500252"/>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Ư</a:t>
            </a:r>
          </a:p>
        </p:txBody>
      </p:sp>
      <p:sp>
        <p:nvSpPr>
          <p:cNvPr id="46" name="Oval 45">
            <a:extLst>
              <a:ext uri="{FF2B5EF4-FFF2-40B4-BE49-F238E27FC236}">
                <a16:creationId xmlns:a16="http://schemas.microsoft.com/office/drawing/2014/main" xmlns="" id="{46D7A84F-D361-8596-714E-8F1B26BC0636}"/>
              </a:ext>
            </a:extLst>
          </p:cNvPr>
          <p:cNvSpPr/>
          <p:nvPr/>
        </p:nvSpPr>
        <p:spPr>
          <a:xfrm>
            <a:off x="7166200"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Ờ</a:t>
            </a:r>
          </a:p>
        </p:txBody>
      </p:sp>
      <p:sp>
        <p:nvSpPr>
          <p:cNvPr id="47" name="Oval 46">
            <a:extLst>
              <a:ext uri="{FF2B5EF4-FFF2-40B4-BE49-F238E27FC236}">
                <a16:creationId xmlns:a16="http://schemas.microsoft.com/office/drawing/2014/main" xmlns="" id="{A41EF0CD-EF79-4E07-A9AD-194B1796E7FA}"/>
              </a:ext>
            </a:extLst>
          </p:cNvPr>
          <p:cNvSpPr/>
          <p:nvPr/>
        </p:nvSpPr>
        <p:spPr>
          <a:xfrm>
            <a:off x="7944851" y="4511011"/>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N</a:t>
            </a:r>
          </a:p>
        </p:txBody>
      </p:sp>
      <p:sp>
        <p:nvSpPr>
          <p:cNvPr id="48" name="Oval 47">
            <a:extLst>
              <a:ext uri="{FF2B5EF4-FFF2-40B4-BE49-F238E27FC236}">
                <a16:creationId xmlns:a16="http://schemas.microsoft.com/office/drawing/2014/main" xmlns="" id="{82F3F9B0-49DD-5CC4-F5E8-9EBA9BE5F6A8}"/>
              </a:ext>
            </a:extLst>
          </p:cNvPr>
          <p:cNvSpPr/>
          <p:nvPr/>
        </p:nvSpPr>
        <p:spPr>
          <a:xfrm>
            <a:off x="8654537" y="4513736"/>
            <a:ext cx="544943" cy="527287"/>
          </a:xfrm>
          <a:prstGeom prst="ellipse">
            <a:avLst/>
          </a:prstGeom>
          <a:solidFill>
            <a:srgbClr val="0BD6F8"/>
          </a:solidFill>
          <a:ln>
            <a:solidFill>
              <a:srgbClr val="0BD6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3200" b="1" dirty="0">
                <a:latin typeface="Calibri" panose="020F0502020204030204" pitchFamily="34" charset="0"/>
                <a:cs typeface="Calibri" panose="020F0502020204030204" pitchFamily="34" charset="0"/>
              </a:rPr>
              <a:t>G</a:t>
            </a:r>
          </a:p>
        </p:txBody>
      </p:sp>
      <p:pic>
        <p:nvPicPr>
          <p:cNvPr id="49" name="Picture 6" descr="Free vector cute cat with fish bag cartoon vector icon illustration. animal education icon concept isolated flat">
            <a:extLst>
              <a:ext uri="{FF2B5EF4-FFF2-40B4-BE49-F238E27FC236}">
                <a16:creationId xmlns:a16="http://schemas.microsoft.com/office/drawing/2014/main" xmlns="" id="{54F6BC72-48E5-A5CC-62F2-416B86E8FBF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719" y1="25559" x2="25719" y2="25559"/>
                        <a14:foregroundMark x1="24601" y1="26837" x2="24601" y2="26837"/>
                      </a14:backgroundRemoval>
                    </a14:imgEffect>
                  </a14:imgLayer>
                </a14:imgProps>
              </a:ext>
              <a:ext uri="{28A0092B-C50C-407E-A947-70E740481C1C}">
                <a14:useLocalDpi xmlns:a14="http://schemas.microsoft.com/office/drawing/2010/main" val="0"/>
              </a:ext>
            </a:extLst>
          </a:blip>
          <a:srcRect/>
          <a:stretch>
            <a:fillRect/>
          </a:stretch>
        </p:blipFill>
        <p:spPr bwMode="auto">
          <a:xfrm>
            <a:off x="44235" y="4521811"/>
            <a:ext cx="2516525" cy="25165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Vector happy cute kid girl kawaii children drawing picture on white paper hand drawn cartoon character illustration">
            <a:extLst>
              <a:ext uri="{FF2B5EF4-FFF2-40B4-BE49-F238E27FC236}">
                <a16:creationId xmlns:a16="http://schemas.microsoft.com/office/drawing/2014/main" xmlns="" id="{E7264901-6F4E-0448-0094-A3C0B4B8FA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243" y1="69947" x2="48243" y2="69947"/>
                        <a14:foregroundMark x1="56709" y1="73936" x2="56709" y2="73936"/>
                        <a14:foregroundMark x1="61182" y1="47340" x2="61182" y2="47340"/>
                        <a14:foregroundMark x1="68530" y1="48138" x2="68530" y2="48138"/>
                        <a14:foregroundMark x1="71246" y1="45745" x2="71246" y2="45745"/>
                        <a14:foregroundMark x1="72524" y1="32979" x2="72524" y2="32979"/>
                        <a14:foregroundMark x1="76358" y1="53723" x2="76358" y2="53723"/>
                        <a14:foregroundMark x1="68530" y1="71011" x2="68530" y2="71011"/>
                        <a14:foregroundMark x1="69649" y1="73670" x2="62780" y2="79787"/>
                        <a14:foregroundMark x1="62780" y1="79787" x2="53994" y2="82447"/>
                        <a14:foregroundMark x1="53994" y1="82447" x2="60383" y2="72872"/>
                        <a14:foregroundMark x1="33387" y1="85904" x2="33387" y2="85904"/>
                        <a14:foregroundMark x1="81150" y1="35106" x2="81150" y2="35106"/>
                        <a14:foregroundMark x1="81629" y1="33777" x2="81629" y2="33777"/>
                        <a14:foregroundMark x1="80990" y1="33777" x2="81949" y2="34840"/>
                        <a14:foregroundMark x1="68530" y1="38032" x2="68530" y2="38032"/>
                        <a14:foregroundMark x1="15815" y1="48138" x2="15335" y2="47340"/>
                        <a14:foregroundMark x1="16134" y1="46011" x2="16454" y2="47340"/>
                        <a14:foregroundMark x1="16294" y1="47340" x2="16294" y2="47340"/>
                        <a14:foregroundMark x1="15335" y1="47074" x2="15335" y2="48138"/>
                        <a14:foregroundMark x1="15815" y1="49468" x2="15815" y2="50266"/>
                        <a14:foregroundMark x1="16613" y1="48404" x2="16613" y2="48404"/>
                        <a14:foregroundMark x1="16134" y1="47074" x2="16134" y2="47074"/>
                        <a14:foregroundMark x1="16294" y1="46809" x2="16294" y2="46809"/>
                        <a14:foregroundMark x1="16294" y1="43351" x2="16294" y2="43351"/>
                        <a14:foregroundMark x1="15974" y1="42287" x2="15974" y2="42287"/>
                        <a14:foregroundMark x1="67252" y1="45745" x2="67252" y2="45745"/>
                        <a14:foregroundMark x1="71885" y1="40426" x2="71885" y2="40426"/>
                        <a14:foregroundMark x1="20447" y1="37500" x2="20447" y2="37500"/>
                        <a14:foregroundMark x1="37220" y1="84309" x2="37220" y2="84309"/>
                      </a14:backgroundRemoval>
                    </a14:imgEffect>
                  </a14:imgLayer>
                </a14:imgProps>
              </a:ext>
              <a:ext uri="{28A0092B-C50C-407E-A947-70E740481C1C}">
                <a14:useLocalDpi xmlns:a14="http://schemas.microsoft.com/office/drawing/2010/main" val="0"/>
              </a:ext>
            </a:extLst>
          </a:blip>
          <a:srcRect/>
          <a:stretch>
            <a:fillRect/>
          </a:stretch>
        </p:blipFill>
        <p:spPr bwMode="auto">
          <a:xfrm>
            <a:off x="6957916" y="-261405"/>
            <a:ext cx="5774205" cy="3468212"/>
          </a:xfrm>
          <a:prstGeom prst="rect">
            <a:avLst/>
          </a:prstGeom>
          <a:noFill/>
          <a:extLst>
            <a:ext uri="{909E8E84-426E-40DD-AFC4-6F175D3DCCD1}">
              <a14:hiddenFill xmlns:a14="http://schemas.microsoft.com/office/drawing/2010/main">
                <a:solidFill>
                  <a:srgbClr val="FFFFFF"/>
                </a:solidFill>
              </a14:hiddenFill>
            </a:ext>
          </a:extLst>
        </p:spPr>
      </p:pic>
      <p:sp>
        <p:nvSpPr>
          <p:cNvPr id="52" name="Curved Up Ribbon 51">
            <a:extLst>
              <a:ext uri="{FF2B5EF4-FFF2-40B4-BE49-F238E27FC236}">
                <a16:creationId xmlns:a16="http://schemas.microsoft.com/office/drawing/2014/main" xmlns="" id="{C2416EA4-F099-FCD9-714B-5403E7F1C35A}"/>
              </a:ext>
            </a:extLst>
          </p:cNvPr>
          <p:cNvSpPr/>
          <p:nvPr/>
        </p:nvSpPr>
        <p:spPr>
          <a:xfrm>
            <a:off x="1998307" y="5270825"/>
            <a:ext cx="8760814" cy="1428004"/>
          </a:xfrm>
          <a:prstGeom prst="ellipseRibbon2">
            <a:avLst/>
          </a:prstGeom>
          <a:ln w="5715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itchFamily="2" charset="2"/>
              </a:rPr>
              <a:t> </a:t>
            </a:r>
            <a:r>
              <a:rPr lang="en-US" sz="40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en-US" sz="40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ừ</a:t>
            </a:r>
            <a:r>
              <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khoá</a:t>
            </a:r>
            <a:r>
              <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HOA LÁ</a:t>
            </a:r>
            <a:r>
              <a:rPr lang="x-none" sz="4000" b="1" dirty="0">
                <a:solidFill>
                  <a:srgbClr val="FF0000"/>
                </a:solidFill>
                <a:effectLst/>
                <a:latin typeface="Calibri" panose="020F0502020204030204" pitchFamily="34" charset="0"/>
                <a:cs typeface="Calibri" panose="020F0502020204030204" pitchFamily="34" charset="0"/>
              </a:rPr>
              <a:t> </a:t>
            </a:r>
            <a:endParaRPr lang="x-none" sz="4000" b="1" dirty="0">
              <a:solidFill>
                <a:srgbClr val="FF0000"/>
              </a:solidFill>
              <a:latin typeface="Calibri" panose="020F0502020204030204" pitchFamily="34" charset="0"/>
              <a:cs typeface="Calibri" panose="020F0502020204030204" pitchFamily="34" charset="0"/>
            </a:endParaRPr>
          </a:p>
        </p:txBody>
      </p:sp>
      <p:pic>
        <p:nvPicPr>
          <p:cNvPr id="53" name="âm thanh trả lời đúng">
            <a:hlinkClick r:id="" action="ppaction://media"/>
            <a:extLst>
              <a:ext uri="{FF2B5EF4-FFF2-40B4-BE49-F238E27FC236}">
                <a16:creationId xmlns:a16="http://schemas.microsoft.com/office/drawing/2014/main" xmlns="" id="{D1A7E9E5-FA78-8A23-6DD3-90767D76511B}"/>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1237601" y="5780073"/>
            <a:ext cx="609600" cy="609600"/>
          </a:xfrm>
          <a:prstGeom prst="rect">
            <a:avLst/>
          </a:prstGeom>
        </p:spPr>
      </p:pic>
    </p:spTree>
    <p:extLst>
      <p:ext uri="{BB962C8B-B14F-4D97-AF65-F5344CB8AC3E}">
        <p14:creationId xmlns:p14="http://schemas.microsoft.com/office/powerpoint/2010/main" val="28546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684"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3"/>
                </p:tgtEl>
              </p:cMediaNode>
            </p:audio>
          </p:childTnLst>
        </p:cTn>
      </p:par>
    </p:tnLst>
    <p:bldLst>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a:extLst>
              <a:ext uri="{FF2B5EF4-FFF2-40B4-BE49-F238E27FC236}">
                <a16:creationId xmlns:a16="http://schemas.microsoft.com/office/drawing/2014/main" xmlns="" id="{3FD60C19-EC60-0D1C-F308-16DBAF95D51A}"/>
              </a:ext>
            </a:extLst>
          </p:cNvPr>
          <p:cNvSpPr/>
          <p:nvPr/>
        </p:nvSpPr>
        <p:spPr>
          <a:xfrm>
            <a:off x="1981198" y="1413164"/>
            <a:ext cx="8118765" cy="3574473"/>
          </a:xfrm>
          <a:prstGeom prst="snip2DiagRect">
            <a:avLst/>
          </a:prstGeom>
          <a:ln w="57150">
            <a:solidFill>
              <a:srgbClr val="FFC2A5"/>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8800" b="1" dirty="0" err="1">
                <a:solidFill>
                  <a:schemeClr val="accent6">
                    <a:lumMod val="60000"/>
                    <a:lumOff val="40000"/>
                  </a:schemeClr>
                </a:solidFill>
                <a:latin typeface="LNTH-LuoLuoNotangYuanTi 1" pitchFamily="2" charset="-128"/>
                <a:ea typeface="LNTH-LuoLuoNotangYuanTi 1" pitchFamily="2" charset="-128"/>
                <a:cs typeface="LNTH-LuoLuoNotangYuanTi 1" pitchFamily="2" charset="-128"/>
              </a:rPr>
              <a:t>H</a:t>
            </a:r>
            <a:r>
              <a:rPr lang="en-US" sz="8800" b="1" dirty="0" err="1">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oạt</a:t>
            </a:r>
            <a:r>
              <a:rPr lang="en-US" sz="8800" b="1" dirty="0">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 </a:t>
            </a:r>
            <a:r>
              <a:rPr lang="en-US" sz="8800" b="1" dirty="0" err="1">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động</a:t>
            </a:r>
            <a:r>
              <a:rPr lang="en-US" sz="8800" b="1" dirty="0">
                <a:solidFill>
                  <a:schemeClr val="accent6">
                    <a:lumMod val="60000"/>
                    <a:lumOff val="40000"/>
                  </a:schemeClr>
                </a:solidFill>
                <a:effectLst/>
                <a:latin typeface="LNTH-LuoLuoNotangYuanTi 1" pitchFamily="2" charset="-128"/>
                <a:ea typeface="LNTH-LuoLuoNotangYuanTi 1" pitchFamily="2" charset="-128"/>
                <a:cs typeface="LNTH-LuoLuoNotangYuanTi 1" pitchFamily="2" charset="-128"/>
              </a:rPr>
              <a:t> 2</a:t>
            </a:r>
          </a:p>
          <a:p>
            <a:pPr algn="just"/>
            <a:r>
              <a:rPr lang="en-US" sz="4400" b="1" dirty="0" err="1">
                <a:effectLst/>
                <a:latin typeface="Calibri" panose="020F0502020204030204" pitchFamily="34" charset="0"/>
                <a:ea typeface="Times New Roman" panose="02020603050405020304" pitchFamily="18" charset="0"/>
                <a:cs typeface="Calibri" panose="020F0502020204030204" pitchFamily="34" charset="0"/>
              </a:rPr>
              <a:t>Nói</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về</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dáng</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màu</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sắc</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loài</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ô</a:t>
            </a:r>
            <a:r>
              <a:rPr lang="en-US" sz="4400" b="1"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effectLst/>
                <a:latin typeface="Calibri" panose="020F0502020204030204" pitchFamily="34" charset="0"/>
                <a:ea typeface="Times New Roman" panose="02020603050405020304" pitchFamily="18" charset="0"/>
                <a:cs typeface="Calibri" panose="020F0502020204030204" pitchFamily="34" charset="0"/>
              </a:rPr>
              <a:t>chữ</a:t>
            </a:r>
            <a:r>
              <a:rPr lang="en-US" sz="4400" b="1" dirty="0">
                <a:effectLst/>
                <a:latin typeface="Calibri" panose="020F0502020204030204" pitchFamily="34" charset="0"/>
                <a:ea typeface="Times New Roman" panose="02020603050405020304" pitchFamily="18" charset="0"/>
                <a:cs typeface="Calibri" panose="020F0502020204030204" pitchFamily="34" charset="0"/>
              </a:rPr>
              <a:t>.</a:t>
            </a:r>
            <a:r>
              <a:rPr lang="x-none" sz="4400" b="1" dirty="0">
                <a:effectLst/>
                <a:latin typeface="Calibri" panose="020F0502020204030204" pitchFamily="34" charset="0"/>
                <a:cs typeface="Calibri" panose="020F0502020204030204" pitchFamily="34" charset="0"/>
              </a:rPr>
              <a:t> </a:t>
            </a:r>
            <a:endParaRPr lang="x-none" sz="44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727804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5B3A27-D042-CB78-A0C3-7E033913DB18}"/>
              </a:ext>
            </a:extLst>
          </p:cNvPr>
          <p:cNvSpPr txBox="1"/>
          <p:nvPr/>
        </p:nvSpPr>
        <p:spPr>
          <a:xfrm>
            <a:off x="1978820" y="2314576"/>
            <a:ext cx="8808244" cy="1757362"/>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prstTxWarp prst="textInflateBottom">
              <a:avLst/>
            </a:prstTxWarp>
            <a:spAutoFit/>
          </a:bodyPr>
          <a:lstStyle/>
          <a:p>
            <a:r>
              <a:rPr lang="vi-VN"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Thảo luận nhóm </a:t>
            </a:r>
            <a:endParaRPr lang="en-US"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extLst>
      <p:ext uri="{BB962C8B-B14F-4D97-AF65-F5344CB8AC3E}">
        <p14:creationId xmlns:p14="http://schemas.microsoft.com/office/powerpoint/2010/main" val="881018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129CE821-E6E2-4493-8131-FDC30472C037}"/>
              </a:ext>
            </a:extLst>
          </p:cNvPr>
          <p:cNvSpPr/>
          <p:nvPr/>
        </p:nvSpPr>
        <p:spPr>
          <a:xfrm>
            <a:off x="2075935" y="1470454"/>
            <a:ext cx="7056415" cy="2307953"/>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EC6F86"/>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FFDD75"/>
                </a:solidFill>
                <a:effectLst>
                  <a:outerShdw blurRad="12700" dist="38100" dir="2700000" algn="tl" rotWithShape="0">
                    <a:schemeClr val="accent4">
                      <a:lumMod val="60000"/>
                      <a:lumOff val="40000"/>
                    </a:schemeClr>
                  </a:outerShdw>
                </a:effectLst>
                <a:latin typeface="UVN Banh Mi" pitchFamily="2" charset="0"/>
              </a:rPr>
              <a:t>Ở</a:t>
            </a:r>
            <a:r>
              <a:rPr lang="en-US" sz="8800" b="1" dirty="0">
                <a:ln w="25400" cap="rnd">
                  <a:solidFill>
                    <a:schemeClr val="bg1"/>
                  </a:solidFill>
                  <a:prstDash val="solid"/>
                </a:ln>
                <a:solidFill>
                  <a:srgbClr val="9FF3C3"/>
                </a:solidFill>
                <a:effectLst>
                  <a:outerShdw blurRad="12700" dist="38100" dir="2700000" algn="tl" rotWithShape="0">
                    <a:schemeClr val="accent4">
                      <a:lumMod val="60000"/>
                      <a:lumOff val="40000"/>
                    </a:schemeClr>
                  </a:outerShdw>
                </a:effectLst>
                <a:latin typeface="UVN Banh Mi" pitchFamily="2" charset="0"/>
              </a:rPr>
              <a:t>I</a:t>
            </a:r>
            <a:r>
              <a:rPr lang="en-US" sz="8800" b="1" dirty="0">
                <a:ln w="25400" cap="rnd">
                  <a:solidFill>
                    <a:schemeClr val="bg1"/>
                  </a:solidFill>
                  <a:prstDash val="solid"/>
                </a:ln>
                <a:solidFill>
                  <a:srgbClr val="CC99FF"/>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4573E7"/>
                </a:solidFill>
                <a:effectLst>
                  <a:outerShdw blurRad="12700" dist="38100" dir="2700000" algn="tl" rotWithShape="0">
                    <a:schemeClr val="accent4">
                      <a:lumMod val="60000"/>
                      <a:lumOff val="40000"/>
                    </a:schemeClr>
                  </a:outerShdw>
                </a:effectLst>
                <a:latin typeface="UVN Banh Mi" pitchFamily="2" charset="0"/>
              </a:rPr>
              <a:t>Đ</a:t>
            </a:r>
            <a:r>
              <a:rPr lang="en-US" sz="8800" b="1" dirty="0">
                <a:ln w="25400" cap="rnd">
                  <a:solidFill>
                    <a:schemeClr val="bg1"/>
                  </a:solidFill>
                  <a:prstDash val="solid"/>
                </a:ln>
                <a:solidFill>
                  <a:srgbClr val="D7B5ED"/>
                </a:solidFill>
                <a:effectLst>
                  <a:outerShdw blurRad="12700" dist="38100" dir="2700000" algn="tl" rotWithShape="0">
                    <a:schemeClr val="accent4">
                      <a:lumMod val="60000"/>
                      <a:lumOff val="40000"/>
                    </a:schemeClr>
                  </a:outerShdw>
                </a:effectLst>
                <a:latin typeface="UVN Banh Mi" pitchFamily="2" charset="0"/>
              </a:rPr>
              <a:t>Ộ</a:t>
            </a:r>
            <a:r>
              <a:rPr lang="en-US" sz="8800" b="1" dirty="0">
                <a:ln w="25400" cap="rnd">
                  <a:solidFill>
                    <a:schemeClr val="bg1"/>
                  </a:solidFill>
                  <a:prstDash val="solid"/>
                </a:ln>
                <a:solidFill>
                  <a:srgbClr val="FF9E99"/>
                </a:solidFill>
                <a:effectLst>
                  <a:outerShdw blurRad="12700" dist="38100" dir="2700000" algn="tl" rotWithShape="0">
                    <a:schemeClr val="accent4">
                      <a:lumMod val="60000"/>
                      <a:lumOff val="40000"/>
                    </a:schemeClr>
                  </a:outerShdw>
                </a:effectLst>
                <a:latin typeface="UVN Banh Mi" pitchFamily="2" charset="0"/>
              </a:rPr>
              <a:t>N</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G</a:t>
            </a:r>
          </a:p>
        </p:txBody>
      </p:sp>
    </p:spTree>
    <p:extLst>
      <p:ext uri="{BB962C8B-B14F-4D97-AF65-F5344CB8AC3E}">
        <p14:creationId xmlns:p14="http://schemas.microsoft.com/office/powerpoint/2010/main" val="3270220344"/>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0A07B361-906B-1731-3D98-C783D8212EF1}"/>
              </a:ext>
            </a:extLst>
          </p:cNvPr>
          <p:cNvSpPr/>
          <p:nvPr/>
        </p:nvSpPr>
        <p:spPr>
          <a:xfrm>
            <a:off x="2028822" y="3000376"/>
            <a:ext cx="6843715" cy="3000375"/>
          </a:xfrm>
          <a:prstGeom prst="roundRect">
            <a:avLst/>
          </a:prstGeom>
          <a:ln w="76200">
            <a:solidFill>
              <a:schemeClr val="accent6">
                <a:lumMod val="50000"/>
              </a:schemeClr>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sp>
        <p:nvSpPr>
          <p:cNvPr id="4" name="TextBox 3">
            <a:extLst>
              <a:ext uri="{FF2B5EF4-FFF2-40B4-BE49-F238E27FC236}">
                <a16:creationId xmlns:a16="http://schemas.microsoft.com/office/drawing/2014/main" xmlns="" id="{E7E12035-748B-F1FA-37CB-F3FA49E8C4B1}"/>
              </a:ext>
            </a:extLst>
          </p:cNvPr>
          <p:cNvSpPr txBox="1"/>
          <p:nvPr/>
        </p:nvSpPr>
        <p:spPr>
          <a:xfrm>
            <a:off x="2171697" y="2786061"/>
            <a:ext cx="6557963" cy="3000375"/>
          </a:xfrm>
          <a:prstGeom prst="rect">
            <a:avLst/>
          </a:prstGeom>
          <a:noFill/>
        </p:spPr>
        <p:txBody>
          <a:bodyPr wrap="square" rtlCol="0">
            <a:prstTxWarp prst="textInflateTop">
              <a:avLst/>
            </a:prstTxWarp>
            <a:spAutoFit/>
          </a:bodyPr>
          <a:lstStyle/>
          <a:p>
            <a:pPr algn="ctr"/>
            <a:r>
              <a:rPr lang="x-none" sz="7200" dirty="0">
                <a:solidFill>
                  <a:srgbClr val="D96F83"/>
                </a:solidFill>
                <a:latin typeface="SVN-Gretoon" panose="02040603050506020204" pitchFamily="18" charset="0"/>
              </a:rPr>
              <a:t>TRÌNH BÀY</a:t>
            </a:r>
          </a:p>
          <a:p>
            <a:pPr algn="ctr"/>
            <a:r>
              <a:rPr lang="x-none" sz="7200" dirty="0">
                <a:solidFill>
                  <a:srgbClr val="D96F83"/>
                </a:solidFill>
                <a:latin typeface="SVN-Gretoon" panose="02040603050506020204" pitchFamily="18" charset="0"/>
              </a:rPr>
              <a:t> </a:t>
            </a:r>
          </a:p>
          <a:p>
            <a:pPr algn="ctr"/>
            <a:r>
              <a:rPr lang="x-none" sz="7200" dirty="0">
                <a:solidFill>
                  <a:srgbClr val="D96F83"/>
                </a:solidFill>
                <a:latin typeface="SVN-Gretoon" panose="02040603050506020204" pitchFamily="18" charset="0"/>
              </a:rPr>
              <a:t>TRƯỚC LỚP</a:t>
            </a:r>
          </a:p>
        </p:txBody>
      </p:sp>
    </p:spTree>
    <p:extLst>
      <p:ext uri="{BB962C8B-B14F-4D97-AF65-F5344CB8AC3E}">
        <p14:creationId xmlns:p14="http://schemas.microsoft.com/office/powerpoint/2010/main" val="7962883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B2D9AE4A-DC14-729C-AE37-6331C8305C4D}"/>
              </a:ext>
            </a:extLst>
          </p:cNvPr>
          <p:cNvSpPr/>
          <p:nvPr/>
        </p:nvSpPr>
        <p:spPr>
          <a:xfrm>
            <a:off x="1487837" y="0"/>
            <a:ext cx="9949912" cy="6858000"/>
          </a:xfrm>
          <a:prstGeom prst="roundRect">
            <a:avLst/>
          </a:prstGeom>
          <a:solidFill>
            <a:schemeClr val="lt1">
              <a:alpha val="97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4000" b="0" i="0" dirty="0">
              <a:solidFill>
                <a:srgbClr val="000000"/>
              </a:solidFill>
              <a:effectLst/>
              <a:latin typeface="Calibri" panose="020F0502020204030204" pitchFamily="34" charset="0"/>
              <a:cs typeface="Calibri" panose="020F0502020204030204" pitchFamily="34" charset="0"/>
            </a:endParaRPr>
          </a:p>
          <a:p>
            <a:pPr algn="just"/>
            <a:r>
              <a:rPr lang="vi-VN" sz="4000" b="0" i="0" dirty="0">
                <a:solidFill>
                  <a:srgbClr val="000000"/>
                </a:solidFill>
                <a:effectLst/>
                <a:latin typeface="Calibri" panose="020F0502020204030204" pitchFamily="34" charset="0"/>
                <a:cs typeface="Calibri" panose="020F0502020204030204" pitchFamily="34" charset="0"/>
              </a:rPr>
              <a:t>Thảm hoa cà phê trắng muốt, tinh khôi, nối tiếp nhau đến tận chân trời, tỏa ra hương thơm vương vấn, quấn quýt. Ta tưởng rằng đang đứng trước tuyết mùa đông trắng xóa, mang đến vẻ quyến rũ một cách hoang sơ mà lộng lẫy cho núi rừng.</a:t>
            </a:r>
            <a:endParaRPr lang="x-none" sz="40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xmlns="" id="{D6EAAC8F-9981-8A95-1E17-D684E6F6D5B1}"/>
              </a:ext>
            </a:extLst>
          </p:cNvPr>
          <p:cNvSpPr>
            <a:spLocks noGrp="1"/>
          </p:cNvSpPr>
          <p:nvPr>
            <p:ph type="title"/>
          </p:nvPr>
        </p:nvSpPr>
        <p:spPr>
          <a:xfrm>
            <a:off x="3474026" y="332509"/>
            <a:ext cx="5004955" cy="1325563"/>
          </a:xfrm>
        </p:spPr>
        <p:txBody>
          <a:bodyPr>
            <a:noAutofit/>
          </a:bodyPr>
          <a:lstStyle/>
          <a:p>
            <a:pPr algn="ctr"/>
            <a:r>
              <a:rPr lang="vi-VN" sz="9600">
                <a:solidFill>
                  <a:schemeClr val="accent6">
                    <a:lumMod val="60000"/>
                    <a:lumOff val="40000"/>
                  </a:schemeClr>
                </a:solidFill>
                <a:latin typeface="SVN-Gretoon" panose="02040603050506020204" pitchFamily="18" charset="0"/>
              </a:rPr>
              <a:t>Gợi ý</a:t>
            </a:r>
            <a:endParaRPr lang="x-none" sz="9600" dirty="0">
              <a:solidFill>
                <a:schemeClr val="accent6">
                  <a:lumMod val="60000"/>
                  <a:lumOff val="40000"/>
                </a:schemeClr>
              </a:solidFill>
              <a:latin typeface="SVN-Gretoon" panose="02040603050506020204" pitchFamily="18" charset="0"/>
            </a:endParaRPr>
          </a:p>
        </p:txBody>
      </p:sp>
    </p:spTree>
    <p:extLst>
      <p:ext uri="{BB962C8B-B14F-4D97-AF65-F5344CB8AC3E}">
        <p14:creationId xmlns:p14="http://schemas.microsoft.com/office/powerpoint/2010/main" val="239328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6BC141EB-DB7C-14DF-3D2C-32460097E13F}"/>
              </a:ext>
            </a:extLst>
          </p:cNvPr>
          <p:cNvSpPr/>
          <p:nvPr/>
        </p:nvSpPr>
        <p:spPr>
          <a:xfrm>
            <a:off x="325016" y="1868853"/>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xmlns="" id="{96C2057C-BB5F-C672-FAB6-E9D814A14331}"/>
              </a:ext>
            </a:extLst>
          </p:cNvPr>
          <p:cNvSpPr txBox="1"/>
          <p:nvPr/>
        </p:nvSpPr>
        <p:spPr>
          <a:xfrm>
            <a:off x="1940854" y="21957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35293D54-245E-4357-4A9C-1837D54114A4}"/>
              </a:ext>
            </a:extLst>
          </p:cNvPr>
          <p:cNvPicPr>
            <a:picLocks noChangeAspect="1"/>
          </p:cNvPicPr>
          <p:nvPr/>
        </p:nvPicPr>
        <p:blipFill>
          <a:blip r:embed="rId4"/>
          <a:stretch>
            <a:fillRect/>
          </a:stretch>
        </p:blipFill>
        <p:spPr>
          <a:xfrm rot="737208" flipH="1">
            <a:off x="664577" y="2065590"/>
            <a:ext cx="919996" cy="919996"/>
          </a:xfrm>
          <a:prstGeom prst="rect">
            <a:avLst/>
          </a:prstGeom>
        </p:spPr>
      </p:pic>
      <p:sp>
        <p:nvSpPr>
          <p:cNvPr id="7" name="TextBox 6">
            <a:extLst>
              <a:ext uri="{FF2B5EF4-FFF2-40B4-BE49-F238E27FC236}">
                <a16:creationId xmlns:a16="http://schemas.microsoft.com/office/drawing/2014/main" xmlns="" id="{D3EAB177-506D-AD76-6ED9-0B82533610A0}"/>
              </a:ext>
            </a:extLst>
          </p:cNvPr>
          <p:cNvSpPr txBox="1"/>
          <p:nvPr/>
        </p:nvSpPr>
        <p:spPr>
          <a:xfrm>
            <a:off x="1940854" y="31658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CA5ABC79-81FB-FA3F-8F39-06FF51080CE8}"/>
              </a:ext>
            </a:extLst>
          </p:cNvPr>
          <p:cNvPicPr>
            <a:picLocks noChangeAspect="1"/>
          </p:cNvPicPr>
          <p:nvPr/>
        </p:nvPicPr>
        <p:blipFill>
          <a:blip r:embed="rId4"/>
          <a:stretch>
            <a:fillRect/>
          </a:stretch>
        </p:blipFill>
        <p:spPr>
          <a:xfrm rot="737208" flipH="1">
            <a:off x="664577" y="3015966"/>
            <a:ext cx="919996" cy="919996"/>
          </a:xfrm>
          <a:prstGeom prst="rect">
            <a:avLst/>
          </a:prstGeom>
        </p:spPr>
      </p:pic>
      <p:sp>
        <p:nvSpPr>
          <p:cNvPr id="9" name="TextBox 8">
            <a:extLst>
              <a:ext uri="{FF2B5EF4-FFF2-40B4-BE49-F238E27FC236}">
                <a16:creationId xmlns:a16="http://schemas.microsoft.com/office/drawing/2014/main" xmlns="" id="{CAF8E034-4389-8124-0BC7-BB1788643C11}"/>
              </a:ext>
            </a:extLst>
          </p:cNvPr>
          <p:cNvSpPr txBox="1"/>
          <p:nvPr/>
        </p:nvSpPr>
        <p:spPr>
          <a:xfrm>
            <a:off x="1940854" y="413594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6825E2C2-DFED-709D-5302-0C8193894320}"/>
              </a:ext>
            </a:extLst>
          </p:cNvPr>
          <p:cNvPicPr>
            <a:picLocks noChangeAspect="1"/>
          </p:cNvPicPr>
          <p:nvPr/>
        </p:nvPicPr>
        <p:blipFill>
          <a:blip r:embed="rId4"/>
          <a:stretch>
            <a:fillRect/>
          </a:stretch>
        </p:blipFill>
        <p:spPr>
          <a:xfrm rot="737208" flipH="1">
            <a:off x="690043" y="4067964"/>
            <a:ext cx="919996" cy="919996"/>
          </a:xfrm>
          <a:prstGeom prst="rect">
            <a:avLst/>
          </a:prstGeom>
        </p:spPr>
      </p:pic>
      <p:sp>
        <p:nvSpPr>
          <p:cNvPr id="18" name="Rounded Rectangle 17">
            <a:extLst>
              <a:ext uri="{FF2B5EF4-FFF2-40B4-BE49-F238E27FC236}">
                <a16:creationId xmlns:a16="http://schemas.microsoft.com/office/drawing/2014/main" xmlns="" id="{85C7BF2B-E067-7320-EC79-D6B361982F81}"/>
              </a:ext>
            </a:extLst>
          </p:cNvPr>
          <p:cNvSpPr/>
          <p:nvPr/>
        </p:nvSpPr>
        <p:spPr>
          <a:xfrm>
            <a:off x="4072670" y="100282"/>
            <a:ext cx="4696691" cy="1531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
        <p:nvSpPr>
          <p:cNvPr id="11" name="TextBox 10">
            <a:extLst>
              <a:ext uri="{FF2B5EF4-FFF2-40B4-BE49-F238E27FC236}">
                <a16:creationId xmlns:a16="http://schemas.microsoft.com/office/drawing/2014/main" xmlns="" id="{2B4FD6A8-709E-D974-D7E4-C9BE3681E8C7}"/>
              </a:ext>
            </a:extLst>
          </p:cNvPr>
          <p:cNvSpPr txBox="1"/>
          <p:nvPr/>
        </p:nvSpPr>
        <p:spPr>
          <a:xfrm>
            <a:off x="1940854" y="511695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A430A31D-68B7-D171-671E-BCF7886A2922}"/>
              </a:ext>
            </a:extLst>
          </p:cNvPr>
          <p:cNvPicPr>
            <a:picLocks noChangeAspect="1"/>
          </p:cNvPicPr>
          <p:nvPr/>
        </p:nvPicPr>
        <p:blipFill>
          <a:blip r:embed="rId4"/>
          <a:stretch>
            <a:fillRect/>
          </a:stretch>
        </p:blipFill>
        <p:spPr>
          <a:xfrm rot="737208" flipH="1">
            <a:off x="742501" y="5039782"/>
            <a:ext cx="919996" cy="919996"/>
          </a:xfrm>
          <a:prstGeom prst="rect">
            <a:avLst/>
          </a:prstGeom>
        </p:spPr>
      </p:pic>
      <p:pic>
        <p:nvPicPr>
          <p:cNvPr id="19" name="Am-thanh-nay-ra-y-tuong-www_tiengdong_com">
            <a:hlinkClick r:id="" action="ppaction://media"/>
            <a:extLst>
              <a:ext uri="{FF2B5EF4-FFF2-40B4-BE49-F238E27FC236}">
                <a16:creationId xmlns:a16="http://schemas.microsoft.com/office/drawing/2014/main" xmlns="" id="{72BA1D69-B072-AE08-602B-D6312D048FB2}"/>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875290" y="2463100"/>
            <a:ext cx="487363" cy="487363"/>
          </a:xfrm>
          <a:prstGeom prst="rect">
            <a:avLst/>
          </a:prstGeom>
        </p:spPr>
      </p:pic>
    </p:spTree>
    <p:extLst>
      <p:ext uri="{BB962C8B-B14F-4D97-AF65-F5344CB8AC3E}">
        <p14:creationId xmlns:p14="http://schemas.microsoft.com/office/powerpoint/2010/main" val="494840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19"/>
                                        </p:tgtEl>
                                      </p:cBhvr>
                                    </p:cmd>
                                  </p:childTnLst>
                                </p:cTn>
                              </p:par>
                            </p:childTnLst>
                          </p:cTn>
                        </p:par>
                        <p:par>
                          <p:cTn id="7" fill="hold">
                            <p:stCondLst>
                              <p:cond delay="1054"/>
                            </p:stCondLst>
                            <p:childTnLst>
                              <p:par>
                                <p:cTn id="8" presetID="53" presetClass="entr" presetSubtype="16" fill="hold" nodeType="afterEffect" nodePh="1">
                                  <p:stCondLst>
                                    <p:cond delay="0"/>
                                  </p:stCondLst>
                                  <p:endCondLst>
                                    <p:cond evt="begin" delay="0">
                                      <p:tn val="8"/>
                                    </p:cond>
                                  </p:end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4">
                                            <p:txEl>
                                              <p:pRg st="0" end="0"/>
                                            </p:txEl>
                                          </p:spTgt>
                                        </p:tgtEl>
                                      </p:cBhvr>
                                    </p:animEffect>
                                  </p:childTnLst>
                                </p:cTn>
                              </p:par>
                            </p:childTnLst>
                          </p:cTn>
                        </p:par>
                        <p:par>
                          <p:cTn id="13" fill="hold">
                            <p:stCondLst>
                              <p:cond delay="1304"/>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804"/>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par>
                          <p:cTn id="21" fill="hold">
                            <p:stCondLst>
                              <p:cond delay="2304"/>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804"/>
                            </p:stCondLst>
                            <p:childTnLst>
                              <p:par>
                                <p:cTn id="26" presetID="22" presetClass="entr" presetSubtype="8"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500"/>
                                        <p:tgtEl>
                                          <p:spTgt spid="7">
                                            <p:txEl>
                                              <p:pRg st="0" end="0"/>
                                            </p:txEl>
                                          </p:spTgt>
                                        </p:tgtEl>
                                      </p:cBhvr>
                                    </p:animEffect>
                                  </p:childTnLst>
                                </p:cTn>
                              </p:par>
                            </p:childTnLst>
                          </p:cTn>
                        </p:par>
                        <p:par>
                          <p:cTn id="29" fill="hold">
                            <p:stCondLst>
                              <p:cond delay="3304"/>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3804"/>
                            </p:stCondLst>
                            <p:childTnLst>
                              <p:par>
                                <p:cTn id="34" presetID="22" presetClass="entr" presetSubtype="8"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500"/>
                                        <p:tgtEl>
                                          <p:spTgt spid="9">
                                            <p:txEl>
                                              <p:pRg st="0" end="0"/>
                                            </p:txEl>
                                          </p:spTgt>
                                        </p:tgtEl>
                                      </p:cBhvr>
                                    </p:animEffect>
                                  </p:childTnLst>
                                </p:cTn>
                              </p:par>
                            </p:childTnLst>
                          </p:cTn>
                        </p:par>
                        <p:par>
                          <p:cTn id="37" fill="hold">
                            <p:stCondLst>
                              <p:cond delay="4304"/>
                            </p:stCondLst>
                            <p:childTnLst>
                              <p:par>
                                <p:cTn id="38" presetID="2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4804"/>
                            </p:stCondLst>
                            <p:childTnLst>
                              <p:par>
                                <p:cTn id="42" presetID="22" presetClass="entr" presetSubtype="8" fill="hold" grpId="0" nodeType="after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9"/>
                </p:tgtEl>
              </p:cMediaNode>
            </p:audio>
          </p:childTnLst>
        </p:cTn>
      </p:par>
    </p:tnLst>
    <p:bldLst>
      <p:bldP spid="5" grpId="0" build="p"/>
      <p:bldP spid="7" grpId="0" build="p"/>
      <p:bldP spid="9" grpId="0" build="p"/>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75B29D-28E3-67AD-C92E-852CB683A5F5}"/>
              </a:ext>
            </a:extLst>
          </p:cNvPr>
          <p:cNvSpPr txBox="1"/>
          <p:nvPr/>
        </p:nvSpPr>
        <p:spPr>
          <a:xfrm>
            <a:off x="2064327" y="152400"/>
            <a:ext cx="4253345" cy="2123658"/>
          </a:xfrm>
          <a:prstGeom prst="rect">
            <a:avLst/>
          </a:prstGeom>
          <a:noFill/>
        </p:spPr>
        <p:txBody>
          <a:bodyPr wrap="square" rtlCol="0">
            <a:spAutoFit/>
          </a:bodyPr>
          <a:lstStyle/>
          <a:p>
            <a:r>
              <a:rPr lang="x-none" sz="6600" dirty="0">
                <a:solidFill>
                  <a:srgbClr val="F57E7F"/>
                </a:solidFill>
                <a:latin typeface="SVN-Apple" panose="02040603050506020204" pitchFamily="18" charset="0"/>
                <a:cs typeface="Calibri" panose="020F0502020204030204" pitchFamily="34" charset="0"/>
              </a:rPr>
              <a:t>TẠM BIỆT VÀ HẸN GẶP LẠI</a:t>
            </a:r>
          </a:p>
        </p:txBody>
      </p:sp>
    </p:spTree>
    <p:extLst>
      <p:ext uri="{BB962C8B-B14F-4D97-AF65-F5344CB8AC3E}">
        <p14:creationId xmlns:p14="http://schemas.microsoft.com/office/powerpoint/2010/main" val="32447441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8091684-CFB4-5564-1E65-D3DDD6E52927}"/>
              </a:ext>
            </a:extLst>
          </p:cNvPr>
          <p:cNvSpPr txBox="1"/>
          <p:nvPr/>
        </p:nvSpPr>
        <p:spPr>
          <a:xfrm>
            <a:off x="3355004" y="2277200"/>
            <a:ext cx="6859038" cy="1446550"/>
          </a:xfrm>
          <a:prstGeom prst="rect">
            <a:avLst/>
          </a:prstGeom>
          <a:noFill/>
        </p:spPr>
        <p:txBody>
          <a:bodyPr wrap="square">
            <a:spAutoFit/>
          </a:bodyPr>
          <a:lstStyle/>
          <a:p>
            <a:pPr algn="ctr"/>
            <a:r>
              <a:rPr lang="sv-SE" sz="8800" dirty="0">
                <a:ln>
                  <a:solidFill>
                    <a:srgbClr val="FEFEFE"/>
                  </a:solidFill>
                </a:ln>
                <a:gradFill flip="none" rotWithShape="1">
                  <a:gsLst>
                    <a:gs pos="0">
                      <a:schemeClr val="accent2"/>
                    </a:gs>
                    <a:gs pos="36000">
                      <a:srgbClr val="00B0F0"/>
                    </a:gs>
                    <a:gs pos="18000">
                      <a:srgbClr val="00B050"/>
                    </a:gs>
                    <a:gs pos="76000">
                      <a:srgbClr val="FFFF00"/>
                    </a:gs>
                    <a:gs pos="57000">
                      <a:srgbClr val="FF0000"/>
                    </a:gs>
                    <a:gs pos="96000">
                      <a:srgbClr val="00B050"/>
                    </a:gs>
                  </a:gsLst>
                  <a:lin ang="0" scaled="1"/>
                  <a:tileRect/>
                </a:gradFill>
                <a:latin typeface="MTD Summer Show" pitchFamily="50" charset="0"/>
                <a:cs typeface="Arial" panose="020B0604020202020204" pitchFamily="34" charset="0"/>
              </a:rPr>
              <a:t>HÁT VUI</a:t>
            </a:r>
          </a:p>
        </p:txBody>
      </p:sp>
      <p:sp>
        <p:nvSpPr>
          <p:cNvPr id="7" name="TextBox 6">
            <a:extLst>
              <a:ext uri="{FF2B5EF4-FFF2-40B4-BE49-F238E27FC236}">
                <a16:creationId xmlns:a16="http://schemas.microsoft.com/office/drawing/2014/main" xmlns="" id="{C176FDA2-2C8E-CB3C-6941-90180AF09B23}"/>
              </a:ext>
            </a:extLst>
          </p:cNvPr>
          <p:cNvSpPr txBox="1"/>
          <p:nvPr/>
        </p:nvSpPr>
        <p:spPr>
          <a:xfrm>
            <a:off x="1114425" y="3944422"/>
            <a:ext cx="8472488" cy="1569660"/>
          </a:xfrm>
          <a:prstGeom prst="rect">
            <a:avLst/>
          </a:prstGeom>
          <a:noFill/>
        </p:spPr>
        <p:txBody>
          <a:bodyPr wrap="square">
            <a:spAutoFit/>
          </a:bodyPr>
          <a:lstStyle/>
          <a:p>
            <a:pPr algn="ctr"/>
            <a:r>
              <a:rPr lang="vi-VN"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CHÚ MÈO CON</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extLst>
      <p:ext uri="{BB962C8B-B14F-4D97-AF65-F5344CB8AC3E}">
        <p14:creationId xmlns:p14="http://schemas.microsoft.com/office/powerpoint/2010/main" val="1684458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Mèo Con - Nhạc Thiếu Nhi - Hai Con Mèo đá bóng - YouTube.mp4">
            <a:hlinkClick r:id="" action="ppaction://media"/>
            <a:extLst>
              <a:ext uri="{FF2B5EF4-FFF2-40B4-BE49-F238E27FC236}">
                <a16:creationId xmlns:a16="http://schemas.microsoft.com/office/drawing/2014/main" xmlns="" id="{B906EA07-790A-F0BD-F31D-4121E3F965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6899" y="1185862"/>
            <a:ext cx="6604000" cy="37147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51980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B3BF44-75B1-02B1-27E4-D09D49279BDC}"/>
              </a:ext>
            </a:extLst>
          </p:cNvPr>
          <p:cNvPicPr>
            <a:picLocks noChangeAspect="1"/>
          </p:cNvPicPr>
          <p:nvPr/>
        </p:nvPicPr>
        <p:blipFill>
          <a:blip r:embed="rId5"/>
          <a:stretch>
            <a:fillRect/>
          </a:stretch>
        </p:blipFill>
        <p:spPr>
          <a:xfrm>
            <a:off x="-157163" y="157163"/>
            <a:ext cx="12458701" cy="6700837"/>
          </a:xfrm>
          <a:prstGeom prst="rect">
            <a:avLst/>
          </a:prstGeom>
        </p:spPr>
      </p:pic>
      <p:sp>
        <p:nvSpPr>
          <p:cNvPr id="9" name="Rounded Rectangle 8">
            <a:extLst>
              <a:ext uri="{FF2B5EF4-FFF2-40B4-BE49-F238E27FC236}">
                <a16:creationId xmlns:a16="http://schemas.microsoft.com/office/drawing/2014/main" xmlns="" id="{101D9F25-938F-FBF6-0569-782A4C761A2A}"/>
              </a:ext>
            </a:extLst>
          </p:cNvPr>
          <p:cNvSpPr/>
          <p:nvPr/>
        </p:nvSpPr>
        <p:spPr>
          <a:xfrm>
            <a:off x="2143124" y="2703253"/>
            <a:ext cx="8672513" cy="2557463"/>
          </a:xfrm>
          <a:prstGeom prst="roundRect">
            <a:avLst/>
          </a:prstGeom>
          <a:solidFill>
            <a:schemeClr val="lt1">
              <a:alpha val="84000"/>
            </a:schemeClr>
          </a:solidFill>
          <a:ln w="76200">
            <a:solidFill>
              <a:srgbClr val="FA3C4E"/>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7" name="TextBox 6">
            <a:extLst>
              <a:ext uri="{FF2B5EF4-FFF2-40B4-BE49-F238E27FC236}">
                <a16:creationId xmlns:a16="http://schemas.microsoft.com/office/drawing/2014/main" xmlns="" id="{4B699528-9EFC-AE9C-9A8D-6348235513B7}"/>
              </a:ext>
            </a:extLst>
          </p:cNvPr>
          <p:cNvSpPr txBox="1"/>
          <p:nvPr/>
        </p:nvSpPr>
        <p:spPr>
          <a:xfrm>
            <a:off x="2450306" y="2658546"/>
            <a:ext cx="8136731" cy="1323439"/>
          </a:xfrm>
          <a:prstGeom prst="rect">
            <a:avLst/>
          </a:prstGeom>
          <a:noFill/>
        </p:spPr>
        <p:txBody>
          <a:bodyPr wrap="square">
            <a:spAutoFit/>
          </a:bodyPr>
          <a:lstStyle/>
          <a:p>
            <a:pPr algn="just"/>
            <a:r>
              <a:rPr lang="vi-VN" sz="4000" b="1" dirty="0">
                <a:solidFill>
                  <a:srgbClr val="CE383C"/>
                </a:solidFill>
                <a:latin typeface="Calibri" panose="020F0502020204030204" pitchFamily="34" charset="0"/>
                <a:ea typeface="Calibri" panose="020F0502020204030204" pitchFamily="34" charset="0"/>
                <a:cs typeface="Calibri" panose="020F0502020204030204" pitchFamily="34" charset="0"/>
              </a:rPr>
              <a:t>Em hãy cho biết  con vật được nhắc trong bài hát “Chú mèo con”?   </a:t>
            </a: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xmlns="" id="{77E84167-E4C4-190F-E34A-F9DE7530CB15}"/>
              </a:ext>
            </a:extLst>
          </p:cNvPr>
          <p:cNvSpPr txBox="1"/>
          <p:nvPr/>
        </p:nvSpPr>
        <p:spPr>
          <a:xfrm>
            <a:off x="3786188" y="4059820"/>
            <a:ext cx="6586537" cy="1200329"/>
          </a:xfrm>
          <a:prstGeom prst="rect">
            <a:avLst/>
          </a:prstGeom>
          <a:noFill/>
        </p:spPr>
        <p:txBody>
          <a:bodyPr wrap="square" rtlCol="0">
            <a:spAutoFit/>
          </a:bodyPr>
          <a:lstStyle/>
          <a:p>
            <a:pPr algn="just"/>
            <a:r>
              <a:rPr lang="x-none" sz="3600" dirty="0">
                <a:latin typeface="Calibri" panose="020F0502020204030204" pitchFamily="34" charset="0"/>
                <a:cs typeface="Calibri" panose="020F0502020204030204" pitchFamily="34" charset="0"/>
                <a:sym typeface="Wingdings" pitchFamily="2" charset="2"/>
              </a:rPr>
              <a:t></a:t>
            </a:r>
            <a:r>
              <a:rPr lang="x-none" sz="3600" dirty="0">
                <a:latin typeface="Calibri" panose="020F0502020204030204" pitchFamily="34" charset="0"/>
                <a:cs typeface="Calibri" panose="020F0502020204030204" pitchFamily="34" charset="0"/>
              </a:rPr>
              <a:t>Con vật được nhắc đến trong bài hát là </a:t>
            </a:r>
            <a:r>
              <a:rPr lang="x-none" sz="3600" b="1" dirty="0">
                <a:solidFill>
                  <a:srgbClr val="0070C0"/>
                </a:solidFill>
                <a:latin typeface="Calibri" panose="020F0502020204030204" pitchFamily="34" charset="0"/>
                <a:cs typeface="Calibri" panose="020F0502020204030204" pitchFamily="34" charset="0"/>
              </a:rPr>
              <a:t>Con mèo </a:t>
            </a:r>
          </a:p>
        </p:txBody>
      </p:sp>
      <p:pic>
        <p:nvPicPr>
          <p:cNvPr id="10" name="âm thanh trả lời đúng">
            <a:hlinkClick r:id="" action="ppaction://media"/>
            <a:extLst>
              <a:ext uri="{FF2B5EF4-FFF2-40B4-BE49-F238E27FC236}">
                <a16:creationId xmlns:a16="http://schemas.microsoft.com/office/drawing/2014/main" xmlns="" id="{30C90EFD-4A24-24B6-48F8-BBDB93FB8DD3}"/>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609600" y="5456149"/>
            <a:ext cx="609600" cy="609600"/>
          </a:xfrm>
          <a:prstGeom prst="rect">
            <a:avLst/>
          </a:prstGeom>
        </p:spPr>
      </p:pic>
    </p:spTree>
    <p:extLst>
      <p:ext uri="{BB962C8B-B14F-4D97-AF65-F5344CB8AC3E}">
        <p14:creationId xmlns:p14="http://schemas.microsoft.com/office/powerpoint/2010/main" val="1301474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250"/>
                                        <p:tgtEl>
                                          <p:spTgt spid="8"/>
                                        </p:tgtEl>
                                      </p:cBhvr>
                                    </p:animEffect>
                                  </p:childTnLst>
                                </p:cTn>
                              </p:par>
                              <p:par>
                                <p:cTn id="8" presetID="1" presetClass="mediacall" presetSubtype="0" fill="hold" nodeType="withEffect">
                                  <p:stCondLst>
                                    <p:cond delay="0"/>
                                  </p:stCondLst>
                                  <p:childTnLst>
                                    <p:cmd type="call" cmd="playFrom(0.0)">
                                      <p:cBhvr>
                                        <p:cTn id="9" dur="3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129CE821-E6E2-4493-8131-FDC30472C037}"/>
              </a:ext>
            </a:extLst>
          </p:cNvPr>
          <p:cNvSpPr/>
          <p:nvPr/>
        </p:nvSpPr>
        <p:spPr>
          <a:xfrm>
            <a:off x="2305030" y="1299004"/>
            <a:ext cx="651769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r>
              <a:rPr lang="en-US" sz="8800" b="1" dirty="0">
                <a:ln w="25400" cap="rnd">
                  <a:solidFill>
                    <a:schemeClr val="bg1"/>
                  </a:solidFill>
                  <a:prstDash val="solid"/>
                </a:ln>
                <a:solidFill>
                  <a:srgbClr val="FC9BD6"/>
                </a:solidFill>
                <a:effectLst>
                  <a:outerShdw blurRad="12700" dist="38100" dir="2700000" algn="tl" rotWithShape="0">
                    <a:schemeClr val="accent4">
                      <a:lumMod val="60000"/>
                      <a:lumOff val="40000"/>
                    </a:schemeClr>
                  </a:outerShdw>
                </a:effectLst>
                <a:latin typeface="UVN Banh Mi" pitchFamily="2" charset="0"/>
              </a:rPr>
              <a:t>M</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7BF8FC"/>
                </a:solidFill>
                <a:effectLst>
                  <a:outerShdw blurRad="12700" dist="38100" dir="2700000" algn="tl" rotWithShape="0">
                    <a:schemeClr val="accent4">
                      <a:lumMod val="60000"/>
                      <a:lumOff val="40000"/>
                    </a:schemeClr>
                  </a:outerShdw>
                </a:effectLst>
                <a:latin typeface="UVN Banh Mi" pitchFamily="2" charset="0"/>
              </a:rPr>
              <a:t>P</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p>
        </p:txBody>
      </p:sp>
    </p:spTree>
    <p:extLst>
      <p:ext uri="{BB962C8B-B14F-4D97-AF65-F5344CB8AC3E}">
        <p14:creationId xmlns:p14="http://schemas.microsoft.com/office/powerpoint/2010/main" val="353234628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89E4D2A-274A-2EA3-BA9E-D71178AAA169}"/>
              </a:ext>
            </a:extLst>
          </p:cNvPr>
          <p:cNvSpPr txBox="1"/>
          <p:nvPr/>
        </p:nvSpPr>
        <p:spPr>
          <a:xfrm>
            <a:off x="2474119" y="301109"/>
            <a:ext cx="7243762" cy="132343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en-US" sz="8000" dirty="0" err="1">
                <a:solidFill>
                  <a:srgbClr val="523FFF"/>
                </a:solidFill>
                <a:latin typeface="UTM Mother" panose="02040603050506020204" pitchFamily="18" charset="0"/>
                <a:cs typeface="Arial" panose="020B0604020202020204" pitchFamily="34" charset="0"/>
              </a:rPr>
              <a:t>Bài</a:t>
            </a:r>
            <a:r>
              <a:rPr lang="en-US" sz="8000" dirty="0">
                <a:solidFill>
                  <a:srgbClr val="523FFF"/>
                </a:solidFill>
                <a:latin typeface="UTM Mother" panose="02040603050506020204" pitchFamily="18" charset="0"/>
                <a:cs typeface="Arial" panose="020B0604020202020204" pitchFamily="34" charset="0"/>
              </a:rPr>
              <a:t> </a:t>
            </a:r>
            <a:r>
              <a:rPr lang="en-US" sz="8000" dirty="0" err="1">
                <a:solidFill>
                  <a:srgbClr val="523FFF"/>
                </a:solidFill>
                <a:latin typeface="UTM Mother" panose="02040603050506020204" pitchFamily="18" charset="0"/>
                <a:cs typeface="Arial" panose="020B0604020202020204" pitchFamily="34" charset="0"/>
              </a:rPr>
              <a:t>Tập</a:t>
            </a:r>
            <a:r>
              <a:rPr lang="en-US" sz="8000" dirty="0">
                <a:solidFill>
                  <a:srgbClr val="523FFF"/>
                </a:solidFill>
                <a:latin typeface="UTM Mother" panose="02040603050506020204" pitchFamily="18" charset="0"/>
                <a:cs typeface="Arial" panose="020B0604020202020204" pitchFamily="34" charset="0"/>
              </a:rPr>
              <a:t> 1</a:t>
            </a:r>
            <a:endParaRPr lang="sv-SE" sz="8000" dirty="0">
              <a:solidFill>
                <a:srgbClr val="523FFF"/>
              </a:solidFill>
              <a:latin typeface="UTM Mother" panose="02040603050506020204" pitchFamily="18" charset="0"/>
              <a:cs typeface="Arial" panose="020B0604020202020204" pitchFamily="34" charset="0"/>
            </a:endParaRPr>
          </a:p>
        </p:txBody>
      </p:sp>
      <p:sp>
        <p:nvSpPr>
          <p:cNvPr id="8" name="Rounded Rectangle 7">
            <a:extLst>
              <a:ext uri="{FF2B5EF4-FFF2-40B4-BE49-F238E27FC236}">
                <a16:creationId xmlns:a16="http://schemas.microsoft.com/office/drawing/2014/main" xmlns="" id="{7CADA617-BFB4-4ED0-4D7C-089DE3CEF531}"/>
              </a:ext>
            </a:extLst>
          </p:cNvPr>
          <p:cNvSpPr/>
          <p:nvPr/>
        </p:nvSpPr>
        <p:spPr>
          <a:xfrm>
            <a:off x="2057400" y="1663183"/>
            <a:ext cx="7100887" cy="2362826"/>
          </a:xfrm>
          <a:prstGeom prst="roundRect">
            <a:avLst/>
          </a:prstGeom>
          <a:solidFill>
            <a:schemeClr val="bg1">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4500"/>
              </a:lnSpc>
            </a:pP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lnSpc>
                <a:spcPts val="4500"/>
              </a:lnSpc>
            </a:pPr>
            <a:r>
              <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rPr>
              <a:t>Đọc bài văn sau và</a:t>
            </a:r>
          </a:p>
          <a:p>
            <a:pPr algn="ctr">
              <a:lnSpc>
                <a:spcPts val="4500"/>
              </a:lnSpc>
            </a:pP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lnSpc>
                <a:spcPts val="4500"/>
              </a:lnSpc>
            </a:pPr>
            <a:r>
              <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rPr>
              <a:t> thực hiện yêu cầu</a:t>
            </a:r>
          </a:p>
          <a:p>
            <a:pPr algn="just">
              <a:lnSpc>
                <a:spcPts val="4500"/>
              </a:lnSpc>
            </a:pP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endParaRPr lang="vi-VN" sz="6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81410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1117</Words>
  <Application>Microsoft Office PowerPoint</Application>
  <PresentationFormat>Widescreen</PresentationFormat>
  <Paragraphs>298</Paragraphs>
  <Slides>43</Slides>
  <Notes>7</Notes>
  <HiddenSlides>0</HiddenSlides>
  <MMClips>16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#9Slide05 SVNClementine</vt:lpstr>
      <vt:lpstr>Arial</vt:lpstr>
      <vt:lpstr>Calibri</vt:lpstr>
      <vt:lpstr>Calibri Light</vt:lpstr>
      <vt:lpstr>LNTH-LuoLuoNotangYuanTi 1</vt:lpstr>
      <vt:lpstr>MTD Summer Show</vt:lpstr>
      <vt:lpstr>SVN-Apple</vt:lpstr>
      <vt:lpstr>SVN-ARCO Typography</vt:lpstr>
      <vt:lpstr>SVN-Gretoon</vt:lpstr>
      <vt:lpstr>Times New Roman</vt:lpstr>
      <vt:lpstr>UTM Duepuntozero</vt:lpstr>
      <vt:lpstr>UTM Edwardian</vt:lpstr>
      <vt:lpstr>UTM Mother</vt:lpstr>
      <vt:lpstr>UVN Banh Mi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Ô CHỮ</vt:lpstr>
      <vt:lpstr>PowerPoint Presentation</vt:lpstr>
      <vt:lpstr>GIẢI Ô CHỮ</vt:lpstr>
      <vt:lpstr>PowerPoint Presentation</vt:lpstr>
      <vt:lpstr>GIẢI Ô CHỮ</vt:lpstr>
      <vt:lpstr>PowerPoint Presentation</vt:lpstr>
      <vt:lpstr>GIẢI Ô CHỮ</vt:lpstr>
      <vt:lpstr>PowerPoint Presentation</vt:lpstr>
      <vt:lpstr>GIẢI Ô CHỮ</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2024-05-07T11:24:26Z</dcterms:created>
  <dcterms:modified xsi:type="dcterms:W3CDTF">2024-05-07T11:24:30Z</dcterms:modified>
</cp:coreProperties>
</file>